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Roboto"/>
      <p:regular r:id="rId24"/>
      <p:bold r:id="rId25"/>
      <p:italic r:id="rId26"/>
      <p:boldItalic r:id="rId27"/>
    </p:embeddedFont>
    <p:embeddedFont>
      <p:font typeface="Average"/>
      <p:regular r:id="rId28"/>
    </p:embeddedFont>
    <p:embeddedFont>
      <p:font typeface="Oswald"/>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Average-regular.fnt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e5de81ceb4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e5de81ceb4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e5dbd6ecb9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e5dbd6ecb9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e5de81ceb4_0_10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e5de81ceb4_0_10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3edd66b97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3edd66b97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e5dbd6ecb9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e5dbd6ecb9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e5dbd6ecb9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e5dbd6ecb9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3ed5219f6c_2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3ed5219f6c_2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3ed5219f6c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3ed5219f6c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e5dbd6ecb9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e5dbd6ecb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e5dbd6ecb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e5dbd6ecb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e5dbd6ecb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1e5dbd6ecb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e5de81ceb4_0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e5de81ceb4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e5dbd6ecb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e5dbd6ecb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e5dbd6ecb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e5dbd6ecb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e5dbd6ecb9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e5dbd6ecb9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3ed5219f6c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3ed5219f6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e5dbd6ecb9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e5dbd6ecb9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donate.lalgbtcenter.org/" TargetMode="External"/><Relationship Id="rId4" Type="http://schemas.openxmlformats.org/officeDocument/2006/relationships/hyperlink" Target="https://natihq.org/donate/" TargetMode="External"/><Relationship Id="rId5" Type="http://schemas.openxmlformats.org/officeDocument/2006/relationships/image" Target="../media/image3.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natihq.org" TargetMode="External"/><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02133" y="-171775"/>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Introduction to WordPress </a:t>
            </a:r>
            <a:endParaRPr/>
          </a:p>
        </p:txBody>
      </p:sp>
      <p:sp>
        <p:nvSpPr>
          <p:cNvPr id="60" name="Google Shape;60;p13"/>
          <p:cNvSpPr txBox="1"/>
          <p:nvPr>
            <p:ph idx="1" type="subTitle"/>
          </p:nvPr>
        </p:nvSpPr>
        <p:spPr>
          <a:xfrm>
            <a:off x="1918500" y="1763450"/>
            <a:ext cx="5307000" cy="738300"/>
          </a:xfrm>
          <a:prstGeom prst="rect">
            <a:avLst/>
          </a:prstGeom>
        </p:spPr>
        <p:txBody>
          <a:bodyPr anchorCtr="0" anchor="t" bIns="91425" lIns="91425" spcFirstLastPara="1" rIns="91425" wrap="square" tIns="91425">
            <a:normAutofit fontScale="47500"/>
          </a:bodyPr>
          <a:lstStyle/>
          <a:p>
            <a:pPr indent="0" lvl="0" marL="0" rtl="0" algn="ctr">
              <a:spcBef>
                <a:spcPts val="0"/>
              </a:spcBef>
              <a:spcAft>
                <a:spcPts val="0"/>
              </a:spcAft>
              <a:buClr>
                <a:schemeClr val="dk1"/>
              </a:buClr>
              <a:buSzPts val="523"/>
              <a:buFont typeface="Arial"/>
              <a:buNone/>
            </a:pPr>
            <a:r>
              <a:rPr lang="en" sz="5200">
                <a:solidFill>
                  <a:schemeClr val="dk1"/>
                </a:solidFill>
              </a:rPr>
              <a:t>Adrian Sanabria-Diaz &amp; David Hayes</a:t>
            </a:r>
            <a:endParaRPr/>
          </a:p>
        </p:txBody>
      </p:sp>
      <p:grpSp>
        <p:nvGrpSpPr>
          <p:cNvPr id="61" name="Google Shape;61;p13"/>
          <p:cNvGrpSpPr/>
          <p:nvPr/>
        </p:nvGrpSpPr>
        <p:grpSpPr>
          <a:xfrm>
            <a:off x="911750" y="2706863"/>
            <a:ext cx="7801500" cy="2436650"/>
            <a:chOff x="911750" y="2706863"/>
            <a:chExt cx="7801500" cy="2436650"/>
          </a:xfrm>
        </p:grpSpPr>
        <p:sp>
          <p:nvSpPr>
            <p:cNvPr id="62" name="Google Shape;62;p13"/>
            <p:cNvSpPr/>
            <p:nvPr/>
          </p:nvSpPr>
          <p:spPr>
            <a:xfrm>
              <a:off x="911750" y="3266525"/>
              <a:ext cx="7801500" cy="1414200"/>
            </a:xfrm>
            <a:prstGeom prst="parallelogram">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13"/>
            <p:cNvPicPr preferRelativeResize="0"/>
            <p:nvPr/>
          </p:nvPicPr>
          <p:blipFill>
            <a:blip r:embed="rId3">
              <a:alphaModFix/>
            </a:blip>
            <a:stretch>
              <a:fillRect/>
            </a:stretch>
          </p:blipFill>
          <p:spPr>
            <a:xfrm>
              <a:off x="1578675" y="2706863"/>
              <a:ext cx="2436650" cy="2436650"/>
            </a:xfrm>
            <a:prstGeom prst="rect">
              <a:avLst/>
            </a:prstGeom>
            <a:noFill/>
            <a:ln>
              <a:noFill/>
            </a:ln>
          </p:spPr>
        </p:pic>
        <p:pic>
          <p:nvPicPr>
            <p:cNvPr id="64" name="Google Shape;64;p13"/>
            <p:cNvPicPr preferRelativeResize="0"/>
            <p:nvPr/>
          </p:nvPicPr>
          <p:blipFill>
            <a:blip r:embed="rId4">
              <a:alphaModFix/>
            </a:blip>
            <a:stretch>
              <a:fillRect/>
            </a:stretch>
          </p:blipFill>
          <p:spPr>
            <a:xfrm>
              <a:off x="4670750" y="3574275"/>
              <a:ext cx="3327900" cy="7987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Donations, Memberships, Subscriptions via Plugins</a:t>
            </a:r>
            <a:endParaRPr/>
          </a:p>
        </p:txBody>
      </p:sp>
      <p:sp>
        <p:nvSpPr>
          <p:cNvPr id="130" name="Google Shape;130;p22"/>
          <p:cNvSpPr txBox="1"/>
          <p:nvPr>
            <p:ph idx="1" type="body"/>
          </p:nvPr>
        </p:nvSpPr>
        <p:spPr>
          <a:xfrm>
            <a:off x="311700" y="1846575"/>
            <a:ext cx="2484000" cy="25170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Donations</a:t>
            </a:r>
            <a:endParaRPr/>
          </a:p>
          <a:p>
            <a:pPr indent="-317182" lvl="0" marL="457200" rtl="0" algn="l">
              <a:spcBef>
                <a:spcPts val="1200"/>
              </a:spcBef>
              <a:spcAft>
                <a:spcPts val="0"/>
              </a:spcAft>
              <a:buSzPct val="100000"/>
              <a:buChar char="●"/>
            </a:pPr>
            <a:r>
              <a:rPr lang="en"/>
              <a:t>WPForms</a:t>
            </a:r>
            <a:endParaRPr/>
          </a:p>
          <a:p>
            <a:pPr indent="-317182" lvl="0" marL="457200" rtl="0" algn="l">
              <a:spcBef>
                <a:spcPts val="0"/>
              </a:spcBef>
              <a:spcAft>
                <a:spcPts val="0"/>
              </a:spcAft>
              <a:buSzPct val="100000"/>
              <a:buChar char="●"/>
            </a:pPr>
            <a:r>
              <a:rPr lang="en"/>
              <a:t>GiveWP</a:t>
            </a:r>
            <a:endParaRPr/>
          </a:p>
          <a:p>
            <a:pPr indent="-297497" lvl="1" marL="914400" rtl="0" algn="l">
              <a:spcBef>
                <a:spcPts val="0"/>
              </a:spcBef>
              <a:spcAft>
                <a:spcPts val="0"/>
              </a:spcAft>
              <a:buSzPct val="111737"/>
              <a:buChar char="○"/>
            </a:pPr>
            <a:r>
              <a:rPr lang="en" sz="1252" u="sng">
                <a:solidFill>
                  <a:schemeClr val="hlink"/>
                </a:solidFill>
                <a:hlinkClick r:id="rId3"/>
              </a:rPr>
              <a:t>https://donate.lalgbtcenter.org/</a:t>
            </a:r>
            <a:endParaRPr b="1" sz="1252"/>
          </a:p>
          <a:p>
            <a:pPr indent="-297497" lvl="1" marL="914400" rtl="0" algn="l">
              <a:spcBef>
                <a:spcPts val="0"/>
              </a:spcBef>
              <a:spcAft>
                <a:spcPts val="0"/>
              </a:spcAft>
              <a:buSzPct val="111737"/>
              <a:buChar char="○"/>
            </a:pPr>
            <a:r>
              <a:rPr b="1" lang="en" sz="1252" u="sng">
                <a:solidFill>
                  <a:schemeClr val="hlink"/>
                </a:solidFill>
                <a:hlinkClick r:id="rId4"/>
              </a:rPr>
              <a:t>https://natihq.org/donate/</a:t>
            </a:r>
            <a:endParaRPr b="1" sz="1252"/>
          </a:p>
          <a:p>
            <a:pPr indent="-317182" lvl="0" marL="457200" rtl="0" algn="l">
              <a:spcBef>
                <a:spcPts val="0"/>
              </a:spcBef>
              <a:spcAft>
                <a:spcPts val="0"/>
              </a:spcAft>
              <a:buSzPct val="100000"/>
              <a:buChar char="●"/>
            </a:pPr>
            <a:r>
              <a:rPr lang="en"/>
              <a:t>Charitable</a:t>
            </a:r>
            <a:endParaRPr/>
          </a:p>
          <a:p>
            <a:pPr indent="-317182" lvl="0" marL="457200" rtl="0" algn="l">
              <a:spcBef>
                <a:spcPts val="0"/>
              </a:spcBef>
              <a:spcAft>
                <a:spcPts val="0"/>
              </a:spcAft>
              <a:buSzPct val="100000"/>
              <a:buChar char="●"/>
            </a:pPr>
            <a:r>
              <a:rPr lang="en"/>
              <a:t>PayPal Donations</a:t>
            </a:r>
            <a:endParaRPr/>
          </a:p>
          <a:p>
            <a:pPr indent="-317182" lvl="0" marL="457200" rtl="0" algn="l">
              <a:spcBef>
                <a:spcPts val="0"/>
              </a:spcBef>
              <a:spcAft>
                <a:spcPts val="0"/>
              </a:spcAft>
              <a:buSzPct val="100000"/>
              <a:buChar char="●"/>
            </a:pPr>
            <a:r>
              <a:rPr lang="en"/>
              <a:t>Donation Thermometer</a:t>
            </a:r>
            <a:endParaRPr/>
          </a:p>
          <a:p>
            <a:pPr indent="0" lvl="0" marL="0" rtl="0" algn="l">
              <a:spcBef>
                <a:spcPts val="1200"/>
              </a:spcBef>
              <a:spcAft>
                <a:spcPts val="1200"/>
              </a:spcAft>
              <a:buNone/>
            </a:pPr>
            <a:r>
              <a:t/>
            </a:r>
            <a:endParaRPr/>
          </a:p>
        </p:txBody>
      </p:sp>
      <p:sp>
        <p:nvSpPr>
          <p:cNvPr id="131" name="Google Shape;131;p22"/>
          <p:cNvSpPr txBox="1"/>
          <p:nvPr>
            <p:ph idx="1" type="body"/>
          </p:nvPr>
        </p:nvSpPr>
        <p:spPr>
          <a:xfrm>
            <a:off x="2853750" y="1846575"/>
            <a:ext cx="2484000" cy="25170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Memberships / Subscriptions</a:t>
            </a:r>
            <a:endParaRPr/>
          </a:p>
          <a:p>
            <a:pPr indent="-325755" lvl="0" marL="457200" rtl="0" algn="l">
              <a:spcBef>
                <a:spcPts val="1200"/>
              </a:spcBef>
              <a:spcAft>
                <a:spcPts val="0"/>
              </a:spcAft>
              <a:buSzPct val="100000"/>
              <a:buChar char="●"/>
            </a:pPr>
            <a:r>
              <a:rPr lang="en"/>
              <a:t>MemberPress</a:t>
            </a:r>
            <a:endParaRPr/>
          </a:p>
          <a:p>
            <a:pPr indent="-325755" lvl="0" marL="457200" rtl="0" algn="l">
              <a:spcBef>
                <a:spcPts val="0"/>
              </a:spcBef>
              <a:spcAft>
                <a:spcPts val="0"/>
              </a:spcAft>
              <a:buSzPct val="100000"/>
              <a:buChar char="●"/>
            </a:pPr>
            <a:r>
              <a:rPr lang="en"/>
              <a:t>Restrict Content Pro</a:t>
            </a:r>
            <a:endParaRPr/>
          </a:p>
          <a:p>
            <a:pPr indent="-325755" lvl="0" marL="457200" rtl="0" algn="l">
              <a:spcBef>
                <a:spcPts val="0"/>
              </a:spcBef>
              <a:spcAft>
                <a:spcPts val="0"/>
              </a:spcAft>
              <a:buSzPct val="100000"/>
              <a:buChar char="●"/>
            </a:pPr>
            <a:r>
              <a:rPr lang="en"/>
              <a:t>Paid Memberships Pro</a:t>
            </a:r>
            <a:endParaRPr/>
          </a:p>
          <a:p>
            <a:pPr indent="-325755" lvl="0" marL="457200" rtl="0" algn="l">
              <a:spcBef>
                <a:spcPts val="0"/>
              </a:spcBef>
              <a:spcAft>
                <a:spcPts val="0"/>
              </a:spcAft>
              <a:buSzPct val="100000"/>
              <a:buChar char="●"/>
            </a:pPr>
            <a:r>
              <a:rPr lang="en"/>
              <a:t>Ultimate Member</a:t>
            </a:r>
            <a:endParaRPr/>
          </a:p>
          <a:p>
            <a:pPr indent="-325755" lvl="0" marL="457200" rtl="0" algn="l">
              <a:spcBef>
                <a:spcPts val="0"/>
              </a:spcBef>
              <a:spcAft>
                <a:spcPts val="0"/>
              </a:spcAft>
              <a:buSzPct val="100000"/>
              <a:buChar char="●"/>
            </a:pPr>
            <a:r>
              <a:rPr lang="en"/>
              <a:t>WooCommerce Memberships</a:t>
            </a:r>
            <a:endParaRPr/>
          </a:p>
          <a:p>
            <a:pPr indent="0" lvl="0" marL="0" rtl="0" algn="l">
              <a:spcBef>
                <a:spcPts val="1200"/>
              </a:spcBef>
              <a:spcAft>
                <a:spcPts val="1200"/>
              </a:spcAft>
              <a:buNone/>
            </a:pPr>
            <a:r>
              <a:t/>
            </a:r>
            <a:endParaRPr/>
          </a:p>
        </p:txBody>
      </p:sp>
      <p:sp>
        <p:nvSpPr>
          <p:cNvPr id="132" name="Google Shape;132;p22"/>
          <p:cNvSpPr txBox="1"/>
          <p:nvPr>
            <p:ph idx="1" type="body"/>
          </p:nvPr>
        </p:nvSpPr>
        <p:spPr>
          <a:xfrm>
            <a:off x="454225" y="1101900"/>
            <a:ext cx="6961800" cy="744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Examples of Plugins that meet workflows for Donations, Memberships and Subscriptions</a:t>
            </a:r>
            <a:endParaRPr/>
          </a:p>
        </p:txBody>
      </p:sp>
      <p:pic>
        <p:nvPicPr>
          <p:cNvPr id="133" name="Google Shape;133;p22"/>
          <p:cNvPicPr preferRelativeResize="0"/>
          <p:nvPr/>
        </p:nvPicPr>
        <p:blipFill>
          <a:blip r:embed="rId5">
            <a:alphaModFix/>
          </a:blip>
          <a:stretch>
            <a:fillRect/>
          </a:stretch>
        </p:blipFill>
        <p:spPr>
          <a:xfrm>
            <a:off x="6123425" y="1560024"/>
            <a:ext cx="2755925" cy="1575125"/>
          </a:xfrm>
          <a:prstGeom prst="rect">
            <a:avLst/>
          </a:prstGeom>
          <a:noFill/>
          <a:ln cap="flat" cmpd="sng" w="19050">
            <a:solidFill>
              <a:schemeClr val="dk2"/>
            </a:solidFill>
            <a:prstDash val="solid"/>
            <a:round/>
            <a:headEnd len="sm" w="sm" type="none"/>
            <a:tailEnd len="sm" w="sm" type="none"/>
          </a:ln>
        </p:spPr>
      </p:pic>
      <p:pic>
        <p:nvPicPr>
          <p:cNvPr id="134" name="Google Shape;134;p22"/>
          <p:cNvPicPr preferRelativeResize="0"/>
          <p:nvPr/>
        </p:nvPicPr>
        <p:blipFill>
          <a:blip r:embed="rId6">
            <a:alphaModFix/>
          </a:blip>
          <a:stretch>
            <a:fillRect/>
          </a:stretch>
        </p:blipFill>
        <p:spPr>
          <a:xfrm>
            <a:off x="5591447" y="2679750"/>
            <a:ext cx="2985675" cy="179185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Event Management and Volunteer Engagement</a:t>
            </a:r>
            <a:endParaRPr/>
          </a:p>
        </p:txBody>
      </p:sp>
      <p:sp>
        <p:nvSpPr>
          <p:cNvPr id="140" name="Google Shape;140;p23"/>
          <p:cNvSpPr txBox="1"/>
          <p:nvPr>
            <p:ph idx="1" type="body"/>
          </p:nvPr>
        </p:nvSpPr>
        <p:spPr>
          <a:xfrm>
            <a:off x="311700" y="1152475"/>
            <a:ext cx="2692500" cy="3350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sz="1500"/>
              <a:t>Event Management</a:t>
            </a:r>
            <a:endParaRPr sz="1500"/>
          </a:p>
          <a:p>
            <a:pPr indent="-315277" lvl="0" marL="457200" rtl="0" algn="l">
              <a:lnSpc>
                <a:spcPct val="95000"/>
              </a:lnSpc>
              <a:spcBef>
                <a:spcPts val="1200"/>
              </a:spcBef>
              <a:spcAft>
                <a:spcPts val="0"/>
              </a:spcAft>
              <a:buSzPts val="1365"/>
              <a:buChar char="●"/>
            </a:pPr>
            <a:r>
              <a:rPr lang="en" sz="1365"/>
              <a:t>Events Manager</a:t>
            </a:r>
            <a:endParaRPr sz="1365"/>
          </a:p>
          <a:p>
            <a:pPr indent="-315277" lvl="0" marL="457200" rtl="0" algn="l">
              <a:lnSpc>
                <a:spcPct val="95000"/>
              </a:lnSpc>
              <a:spcBef>
                <a:spcPts val="0"/>
              </a:spcBef>
              <a:spcAft>
                <a:spcPts val="0"/>
              </a:spcAft>
              <a:buSzPts val="1365"/>
              <a:buChar char="●"/>
            </a:pPr>
            <a:r>
              <a:rPr lang="en" sz="1365"/>
              <a:t>WP Event Manager</a:t>
            </a:r>
            <a:endParaRPr sz="1365"/>
          </a:p>
          <a:p>
            <a:pPr indent="-315277" lvl="0" marL="457200" rtl="0" algn="l">
              <a:lnSpc>
                <a:spcPct val="95000"/>
              </a:lnSpc>
              <a:spcBef>
                <a:spcPts val="0"/>
              </a:spcBef>
              <a:spcAft>
                <a:spcPts val="0"/>
              </a:spcAft>
              <a:buSzPts val="1365"/>
              <a:buChar char="●"/>
            </a:pPr>
            <a:r>
              <a:rPr lang="en" sz="1365"/>
              <a:t>Event Organiser</a:t>
            </a:r>
            <a:endParaRPr sz="1365"/>
          </a:p>
          <a:p>
            <a:pPr indent="-315277" lvl="0" marL="457200" rtl="0" algn="l">
              <a:lnSpc>
                <a:spcPct val="95000"/>
              </a:lnSpc>
              <a:spcBef>
                <a:spcPts val="0"/>
              </a:spcBef>
              <a:spcAft>
                <a:spcPts val="0"/>
              </a:spcAft>
              <a:buSzPts val="1365"/>
              <a:buChar char="●"/>
            </a:pPr>
            <a:r>
              <a:rPr lang="en" sz="1365"/>
              <a:t>Amelia</a:t>
            </a:r>
            <a:endParaRPr sz="1365"/>
          </a:p>
          <a:p>
            <a:pPr indent="-315277" lvl="0" marL="457200" rtl="0" algn="l">
              <a:lnSpc>
                <a:spcPct val="95000"/>
              </a:lnSpc>
              <a:spcBef>
                <a:spcPts val="0"/>
              </a:spcBef>
              <a:spcAft>
                <a:spcPts val="0"/>
              </a:spcAft>
              <a:buSzPts val="1365"/>
              <a:buChar char="●"/>
            </a:pPr>
            <a:r>
              <a:rPr lang="en" sz="1365"/>
              <a:t>All-in-One Event Calendar</a:t>
            </a:r>
            <a:endParaRPr sz="1365"/>
          </a:p>
          <a:p>
            <a:pPr indent="-315277" lvl="0" marL="457200" rtl="0" algn="l">
              <a:lnSpc>
                <a:spcPct val="95000"/>
              </a:lnSpc>
              <a:spcBef>
                <a:spcPts val="0"/>
              </a:spcBef>
              <a:spcAft>
                <a:spcPts val="0"/>
              </a:spcAft>
              <a:buSzPts val="1365"/>
              <a:buChar char="●"/>
            </a:pPr>
            <a:r>
              <a:rPr lang="en" sz="1365"/>
              <a:t>The Events Calendar</a:t>
            </a:r>
            <a:endParaRPr sz="1365"/>
          </a:p>
          <a:p>
            <a:pPr indent="-315277" lvl="0" marL="457200" rtl="0" algn="l">
              <a:lnSpc>
                <a:spcPct val="95000"/>
              </a:lnSpc>
              <a:spcBef>
                <a:spcPts val="0"/>
              </a:spcBef>
              <a:spcAft>
                <a:spcPts val="0"/>
              </a:spcAft>
              <a:buSzPts val="1365"/>
              <a:buChar char="●"/>
            </a:pPr>
            <a:r>
              <a:rPr lang="en" sz="1365"/>
              <a:t>My Calendar</a:t>
            </a:r>
            <a:endParaRPr sz="1365"/>
          </a:p>
          <a:p>
            <a:pPr indent="-315277" lvl="0" marL="457200" rtl="0" algn="l">
              <a:lnSpc>
                <a:spcPct val="95000"/>
              </a:lnSpc>
              <a:spcBef>
                <a:spcPts val="0"/>
              </a:spcBef>
              <a:spcAft>
                <a:spcPts val="0"/>
              </a:spcAft>
              <a:buSzPts val="1365"/>
              <a:buChar char="●"/>
            </a:pPr>
            <a:r>
              <a:rPr lang="en" sz="1365"/>
              <a:t>EventOn</a:t>
            </a:r>
            <a:endParaRPr sz="1365"/>
          </a:p>
          <a:p>
            <a:pPr indent="-315277" lvl="0" marL="457200" rtl="0" algn="l">
              <a:lnSpc>
                <a:spcPct val="95000"/>
              </a:lnSpc>
              <a:spcBef>
                <a:spcPts val="0"/>
              </a:spcBef>
              <a:spcAft>
                <a:spcPts val="0"/>
              </a:spcAft>
              <a:buSzPts val="1365"/>
              <a:buChar char="●"/>
            </a:pPr>
            <a:r>
              <a:rPr lang="en" sz="1365"/>
              <a:t>Calendarize it! for WordPress</a:t>
            </a:r>
            <a:endParaRPr sz="1365"/>
          </a:p>
          <a:p>
            <a:pPr indent="-315277" lvl="0" marL="457200" rtl="0" algn="l">
              <a:lnSpc>
                <a:spcPct val="95000"/>
              </a:lnSpc>
              <a:spcBef>
                <a:spcPts val="0"/>
              </a:spcBef>
              <a:spcAft>
                <a:spcPts val="0"/>
              </a:spcAft>
              <a:buSzPts val="1365"/>
              <a:buChar char="●"/>
            </a:pPr>
            <a:r>
              <a:rPr lang="en" sz="1365"/>
              <a:t>Modern Events Calendar</a:t>
            </a:r>
            <a:endParaRPr sz="1365"/>
          </a:p>
          <a:p>
            <a:pPr indent="-315277" lvl="0" marL="457200" rtl="0" algn="l">
              <a:lnSpc>
                <a:spcPct val="95000"/>
              </a:lnSpc>
              <a:spcBef>
                <a:spcPts val="0"/>
              </a:spcBef>
              <a:spcAft>
                <a:spcPts val="0"/>
              </a:spcAft>
              <a:buSzPts val="1365"/>
              <a:buChar char="●"/>
            </a:pPr>
            <a:r>
              <a:rPr lang="en" sz="1365"/>
              <a:t>Stachethemes Event Calendar</a:t>
            </a:r>
            <a:endParaRPr sz="1365"/>
          </a:p>
          <a:p>
            <a:pPr indent="-315277" lvl="0" marL="457200" rtl="0" algn="l">
              <a:lnSpc>
                <a:spcPct val="95000"/>
              </a:lnSpc>
              <a:spcBef>
                <a:spcPts val="0"/>
              </a:spcBef>
              <a:spcAft>
                <a:spcPts val="0"/>
              </a:spcAft>
              <a:buSzPts val="1365"/>
              <a:buChar char="●"/>
            </a:pPr>
            <a:r>
              <a:rPr lang="en" sz="1365"/>
              <a:t>Ticker</a:t>
            </a:r>
            <a:r>
              <a:rPr lang="en" sz="1365"/>
              <a:t>a</a:t>
            </a:r>
            <a:endParaRPr sz="1365"/>
          </a:p>
        </p:txBody>
      </p:sp>
      <p:sp>
        <p:nvSpPr>
          <p:cNvPr id="141" name="Google Shape;141;p23"/>
          <p:cNvSpPr txBox="1"/>
          <p:nvPr>
            <p:ph idx="1" type="body"/>
          </p:nvPr>
        </p:nvSpPr>
        <p:spPr>
          <a:xfrm>
            <a:off x="3004200" y="1251225"/>
            <a:ext cx="2139300" cy="2455800"/>
          </a:xfrm>
          <a:prstGeom prst="rect">
            <a:avLst/>
          </a:prstGeom>
        </p:spPr>
        <p:txBody>
          <a:bodyPr anchorCtr="0" anchor="t" bIns="91425" lIns="91425" spcFirstLastPara="1" rIns="91425" wrap="square" tIns="91425">
            <a:normAutofit fontScale="85000"/>
          </a:bodyPr>
          <a:lstStyle/>
          <a:p>
            <a:pPr indent="0" lvl="0" marL="0" rtl="0" algn="l">
              <a:spcBef>
                <a:spcPts val="900"/>
              </a:spcBef>
              <a:spcAft>
                <a:spcPts val="0"/>
              </a:spcAft>
              <a:buNone/>
            </a:pPr>
            <a:r>
              <a:rPr lang="en">
                <a:solidFill>
                  <a:srgbClr val="D2D0CE"/>
                </a:solidFill>
              </a:rPr>
              <a:t>Volunteer </a:t>
            </a:r>
            <a:r>
              <a:rPr lang="en">
                <a:solidFill>
                  <a:srgbClr val="D2D0CE"/>
                </a:solidFill>
              </a:rPr>
              <a:t>Engagement</a:t>
            </a:r>
            <a:endParaRPr>
              <a:solidFill>
                <a:srgbClr val="D2D0CE"/>
              </a:solidFill>
            </a:endParaRPr>
          </a:p>
          <a:p>
            <a:pPr indent="-325755" lvl="0" marL="457200" rtl="0" algn="l">
              <a:spcBef>
                <a:spcPts val="900"/>
              </a:spcBef>
              <a:spcAft>
                <a:spcPts val="0"/>
              </a:spcAft>
              <a:buClr>
                <a:srgbClr val="D2D0CE"/>
              </a:buClr>
              <a:buSzPct val="100000"/>
              <a:buChar char="●"/>
            </a:pPr>
            <a:r>
              <a:rPr lang="en">
                <a:solidFill>
                  <a:srgbClr val="D2D0CE"/>
                </a:solidFill>
              </a:rPr>
              <a:t>Wired Impact Volunteer Management</a:t>
            </a:r>
            <a:endParaRPr>
              <a:solidFill>
                <a:srgbClr val="D2D0CE"/>
              </a:solidFill>
            </a:endParaRPr>
          </a:p>
          <a:p>
            <a:pPr indent="-325755" lvl="0" marL="457200" rtl="0" algn="l">
              <a:spcBef>
                <a:spcPts val="0"/>
              </a:spcBef>
              <a:spcAft>
                <a:spcPts val="0"/>
              </a:spcAft>
              <a:buClr>
                <a:srgbClr val="D2D0CE"/>
              </a:buClr>
              <a:buSzPct val="100000"/>
              <a:buChar char="●"/>
            </a:pPr>
            <a:r>
              <a:rPr lang="en">
                <a:solidFill>
                  <a:srgbClr val="D2D0CE"/>
                </a:solidFill>
              </a:rPr>
              <a:t>Participants Database</a:t>
            </a:r>
            <a:endParaRPr>
              <a:solidFill>
                <a:srgbClr val="D2D0CE"/>
              </a:solidFill>
            </a:endParaRPr>
          </a:p>
          <a:p>
            <a:pPr indent="-325755" lvl="0" marL="457200" rtl="0" algn="l">
              <a:spcBef>
                <a:spcPts val="0"/>
              </a:spcBef>
              <a:spcAft>
                <a:spcPts val="0"/>
              </a:spcAft>
              <a:buClr>
                <a:srgbClr val="D2D0CE"/>
              </a:buClr>
              <a:buSzPct val="100000"/>
              <a:buChar char="●"/>
            </a:pPr>
            <a:r>
              <a:rPr lang="en">
                <a:solidFill>
                  <a:srgbClr val="D2D0CE"/>
                </a:solidFill>
              </a:rPr>
              <a:t>RSVPMaker Volunteer Roles</a:t>
            </a:r>
            <a:endParaRPr>
              <a:solidFill>
                <a:srgbClr val="D2D0CE"/>
              </a:solidFill>
            </a:endParaRPr>
          </a:p>
        </p:txBody>
      </p:sp>
      <p:pic>
        <p:nvPicPr>
          <p:cNvPr id="142" name="Google Shape;142;p23"/>
          <p:cNvPicPr preferRelativeResize="0"/>
          <p:nvPr/>
        </p:nvPicPr>
        <p:blipFill>
          <a:blip r:embed="rId3">
            <a:alphaModFix/>
          </a:blip>
          <a:stretch>
            <a:fillRect/>
          </a:stretch>
        </p:blipFill>
        <p:spPr>
          <a:xfrm>
            <a:off x="5769850" y="1022650"/>
            <a:ext cx="3302450" cy="1910021"/>
          </a:xfrm>
          <a:prstGeom prst="rect">
            <a:avLst/>
          </a:prstGeom>
          <a:noFill/>
          <a:ln>
            <a:noFill/>
          </a:ln>
        </p:spPr>
      </p:pic>
      <p:pic>
        <p:nvPicPr>
          <p:cNvPr id="143" name="Google Shape;143;p23"/>
          <p:cNvPicPr preferRelativeResize="0"/>
          <p:nvPr/>
        </p:nvPicPr>
        <p:blipFill>
          <a:blip r:embed="rId4">
            <a:alphaModFix/>
          </a:blip>
          <a:stretch>
            <a:fillRect/>
          </a:stretch>
        </p:blipFill>
        <p:spPr>
          <a:xfrm>
            <a:off x="5769848" y="3042850"/>
            <a:ext cx="3268525" cy="18437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Communication, Campaigns and Outreach</a:t>
            </a:r>
            <a:endParaRPr/>
          </a:p>
        </p:txBody>
      </p:sp>
      <p:sp>
        <p:nvSpPr>
          <p:cNvPr id="149" name="Google Shape;149;p24"/>
          <p:cNvSpPr txBox="1"/>
          <p:nvPr>
            <p:ph idx="1" type="body"/>
          </p:nvPr>
        </p:nvSpPr>
        <p:spPr>
          <a:xfrm>
            <a:off x="311700" y="1152475"/>
            <a:ext cx="4260300" cy="3705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None/>
            </a:pPr>
            <a:r>
              <a:rPr lang="en"/>
              <a:t>Effective communication is key for </a:t>
            </a:r>
            <a:r>
              <a:rPr lang="en"/>
              <a:t>nonprofits</a:t>
            </a:r>
            <a:r>
              <a:rPr lang="en"/>
              <a:t> to engage supporters, donors, and the community. This workflow includes creating and sending newsletters, email campaigns, and social media updates. Email marketing and social media management tools can be useful here.</a:t>
            </a:r>
            <a:endParaRPr/>
          </a:p>
          <a:p>
            <a:pPr indent="0" lvl="0" marL="0" rtl="0" algn="l">
              <a:lnSpc>
                <a:spcPct val="95000"/>
              </a:lnSpc>
              <a:spcBef>
                <a:spcPts val="1200"/>
              </a:spcBef>
              <a:spcAft>
                <a:spcPts val="0"/>
              </a:spcAft>
              <a:buNone/>
            </a:pPr>
            <a:r>
              <a:rPr lang="en"/>
              <a:t>Powerful tools include:</a:t>
            </a:r>
            <a:endParaRPr/>
          </a:p>
          <a:p>
            <a:pPr indent="-342900" lvl="0" marL="457200" rtl="0" algn="l">
              <a:lnSpc>
                <a:spcPct val="95000"/>
              </a:lnSpc>
              <a:spcBef>
                <a:spcPts val="1200"/>
              </a:spcBef>
              <a:spcAft>
                <a:spcPts val="0"/>
              </a:spcAft>
              <a:buSzPts val="1800"/>
              <a:buChar char="-"/>
            </a:pPr>
            <a:r>
              <a:rPr lang="en"/>
              <a:t>MailChimp</a:t>
            </a:r>
            <a:endParaRPr/>
          </a:p>
          <a:p>
            <a:pPr indent="-342900" lvl="0" marL="457200" rtl="0" algn="l">
              <a:lnSpc>
                <a:spcPct val="95000"/>
              </a:lnSpc>
              <a:spcBef>
                <a:spcPts val="0"/>
              </a:spcBef>
              <a:spcAft>
                <a:spcPts val="0"/>
              </a:spcAft>
              <a:buSzPts val="1800"/>
              <a:buChar char="-"/>
            </a:pPr>
            <a:r>
              <a:rPr lang="en"/>
              <a:t>Constant Contact for WordPress </a:t>
            </a:r>
            <a:endParaRPr/>
          </a:p>
          <a:p>
            <a:pPr indent="-342900" lvl="0" marL="457200" rtl="0" algn="l">
              <a:lnSpc>
                <a:spcPct val="95000"/>
              </a:lnSpc>
              <a:spcBef>
                <a:spcPts val="0"/>
              </a:spcBef>
              <a:spcAft>
                <a:spcPts val="0"/>
              </a:spcAft>
              <a:buSzPts val="1800"/>
              <a:buChar char="-"/>
            </a:pPr>
            <a:r>
              <a:rPr lang="en"/>
              <a:t>Social Media Share Buttons &amp; Social Sharing Icons</a:t>
            </a:r>
            <a:endParaRPr/>
          </a:p>
        </p:txBody>
      </p:sp>
      <p:pic>
        <p:nvPicPr>
          <p:cNvPr id="150" name="Google Shape;150;p24"/>
          <p:cNvPicPr preferRelativeResize="0"/>
          <p:nvPr/>
        </p:nvPicPr>
        <p:blipFill>
          <a:blip r:embed="rId3">
            <a:alphaModFix/>
          </a:blip>
          <a:stretch>
            <a:fillRect/>
          </a:stretch>
        </p:blipFill>
        <p:spPr>
          <a:xfrm>
            <a:off x="6107449" y="301625"/>
            <a:ext cx="2724851" cy="2159951"/>
          </a:xfrm>
          <a:prstGeom prst="rect">
            <a:avLst/>
          </a:prstGeom>
          <a:noFill/>
          <a:ln cap="flat" cmpd="sng" w="19050">
            <a:solidFill>
              <a:schemeClr val="dk2"/>
            </a:solidFill>
            <a:prstDash val="solid"/>
            <a:round/>
            <a:headEnd len="sm" w="sm" type="none"/>
            <a:tailEnd len="sm" w="sm" type="none"/>
          </a:ln>
        </p:spPr>
      </p:pic>
      <p:pic>
        <p:nvPicPr>
          <p:cNvPr id="151" name="Google Shape;151;p24"/>
          <p:cNvPicPr preferRelativeResize="0"/>
          <p:nvPr/>
        </p:nvPicPr>
        <p:blipFill>
          <a:blip r:embed="rId4">
            <a:alphaModFix/>
          </a:blip>
          <a:stretch>
            <a:fillRect/>
          </a:stretch>
        </p:blipFill>
        <p:spPr>
          <a:xfrm>
            <a:off x="4672400" y="1641200"/>
            <a:ext cx="4357827" cy="2077325"/>
          </a:xfrm>
          <a:prstGeom prst="rect">
            <a:avLst/>
          </a:prstGeom>
          <a:noFill/>
          <a:ln cap="flat" cmpd="sng" w="19050">
            <a:solidFill>
              <a:schemeClr val="dk2"/>
            </a:solidFill>
            <a:prstDash val="solid"/>
            <a:round/>
            <a:headEnd len="sm" w="sm" type="none"/>
            <a:tailEnd len="sm" w="sm" type="none"/>
          </a:ln>
        </p:spPr>
      </p:pic>
      <p:pic>
        <p:nvPicPr>
          <p:cNvPr id="152" name="Google Shape;152;p24"/>
          <p:cNvPicPr preferRelativeResize="0"/>
          <p:nvPr/>
        </p:nvPicPr>
        <p:blipFill>
          <a:blip r:embed="rId5">
            <a:alphaModFix/>
          </a:blip>
          <a:stretch>
            <a:fillRect/>
          </a:stretch>
        </p:blipFill>
        <p:spPr>
          <a:xfrm>
            <a:off x="6107450" y="2770270"/>
            <a:ext cx="2724850" cy="220128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CiviCRM</a:t>
            </a:r>
            <a:endParaRPr/>
          </a:p>
        </p:txBody>
      </p:sp>
      <p:sp>
        <p:nvSpPr>
          <p:cNvPr id="158" name="Google Shape;158;p25"/>
          <p:cNvSpPr txBox="1"/>
          <p:nvPr>
            <p:ph idx="1" type="body"/>
          </p:nvPr>
        </p:nvSpPr>
        <p:spPr>
          <a:xfrm>
            <a:off x="311700" y="1152475"/>
            <a:ext cx="4260300" cy="37059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None/>
            </a:pPr>
            <a:r>
              <a:rPr lang="en"/>
              <a:t>CiviCRM is a powerful, web-based constituent relationship management (CRM) system built by and for nonprofit organizations and NGO's. One could also use this application in place of the several plugins used.</a:t>
            </a:r>
            <a:endParaRPr/>
          </a:p>
        </p:txBody>
      </p:sp>
      <p:sp>
        <p:nvSpPr>
          <p:cNvPr id="159" name="Google Shape;159;p25"/>
          <p:cNvSpPr txBox="1"/>
          <p:nvPr/>
        </p:nvSpPr>
        <p:spPr>
          <a:xfrm>
            <a:off x="4541100" y="0"/>
            <a:ext cx="4602900" cy="51180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90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Contact Management</a:t>
            </a:r>
            <a:r>
              <a:rPr lang="en" sz="1000">
                <a:solidFill>
                  <a:schemeClr val="dk1"/>
                </a:solidFill>
                <a:latin typeface="Roboto"/>
                <a:ea typeface="Roboto"/>
                <a:cs typeface="Roboto"/>
                <a:sym typeface="Roboto"/>
              </a:rPr>
              <a:t>: Automatically store all data for each contact in one place, creating a unified, holistic record for each constituent.</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Configurable &amp; Customizable</a:t>
            </a:r>
            <a:r>
              <a:rPr lang="en" sz="1000">
                <a:solidFill>
                  <a:schemeClr val="dk1"/>
                </a:solidFill>
                <a:latin typeface="Roboto"/>
                <a:ea typeface="Roboto"/>
                <a:cs typeface="Roboto"/>
                <a:sym typeface="Roboto"/>
              </a:rPr>
              <a:t>: CiviCRM’s open-source license will allow you the freedom to find the right programmer to tailor your installation specifically to your needs.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Membership Management</a:t>
            </a:r>
            <a:r>
              <a:rPr lang="en" sz="1000">
                <a:solidFill>
                  <a:schemeClr val="dk1"/>
                </a:solidFill>
                <a:latin typeface="Roboto"/>
                <a:ea typeface="Roboto"/>
                <a:cs typeface="Roboto"/>
                <a:sym typeface="Roboto"/>
              </a:rPr>
              <a:t>: Individuals can sign up and pay for their membership online, receive automatic membership renewal reminders, and receive member-only emails.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Accounting Integration</a:t>
            </a:r>
            <a:r>
              <a:rPr lang="en" sz="1000">
                <a:solidFill>
                  <a:schemeClr val="dk1"/>
                </a:solidFill>
                <a:latin typeface="Roboto"/>
                <a:ea typeface="Roboto"/>
                <a:cs typeface="Roboto"/>
                <a:sym typeface="Roboto"/>
              </a:rPr>
              <a:t>: Enter your gifts once in CiviCRM, and export them in the accounting format that your accounting system - and your accountant - will love.</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Case Management</a:t>
            </a:r>
            <a:r>
              <a:rPr lang="en" sz="1000">
                <a:solidFill>
                  <a:schemeClr val="dk1"/>
                </a:solidFill>
                <a:latin typeface="Roboto"/>
                <a:ea typeface="Roboto"/>
                <a:cs typeface="Roboto"/>
                <a:sym typeface="Roboto"/>
              </a:rPr>
              <a:t>: CiviCRM allows organizations to create, manage, and track simple or sophisticated case management workflows.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Event Management</a:t>
            </a:r>
            <a:r>
              <a:rPr lang="en" sz="1000">
                <a:solidFill>
                  <a:schemeClr val="dk1"/>
                </a:solidFill>
                <a:latin typeface="Roboto"/>
                <a:ea typeface="Roboto"/>
                <a:cs typeface="Roboto"/>
                <a:sym typeface="Roboto"/>
              </a:rPr>
              <a:t>: CiviCRM provides a full set of tools for running events and recording a constituent’s attendance in their activity record.</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Email Marketing</a:t>
            </a:r>
            <a:r>
              <a:rPr lang="en" sz="1000">
                <a:solidFill>
                  <a:schemeClr val="dk1"/>
                </a:solidFill>
                <a:latin typeface="Roboto"/>
                <a:ea typeface="Roboto"/>
                <a:cs typeface="Roboto"/>
                <a:sym typeface="Roboto"/>
              </a:rPr>
              <a:t>: Create and manage bulk email lists. You can also segment your lists, do A/B testing, and monitor statistics.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Contribution Management</a:t>
            </a:r>
            <a:r>
              <a:rPr lang="en" sz="1000">
                <a:solidFill>
                  <a:schemeClr val="dk1"/>
                </a:solidFill>
                <a:latin typeface="Roboto"/>
                <a:ea typeface="Roboto"/>
                <a:cs typeface="Roboto"/>
                <a:sym typeface="Roboto"/>
              </a:rPr>
              <a:t>: Process and track contributions, send gift acknowledgments, and report on your data in an elegant and intuitive workflow process.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Advocacy Campaigns</a:t>
            </a:r>
            <a:r>
              <a:rPr lang="en" sz="1000">
                <a:solidFill>
                  <a:schemeClr val="dk1"/>
                </a:solidFill>
                <a:latin typeface="Roboto"/>
                <a:ea typeface="Roboto"/>
                <a:cs typeface="Roboto"/>
                <a:sym typeface="Roboto"/>
              </a:rPr>
              <a:t>: Build advocacy campaigns by tying together and tracking the progress of a campaign’s events, mailings, activities, and contributions.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Peer-to-Peer Fundraising</a:t>
            </a:r>
            <a:r>
              <a:rPr lang="en" sz="1000">
                <a:solidFill>
                  <a:schemeClr val="dk1"/>
                </a:solidFill>
                <a:latin typeface="Roboto"/>
                <a:ea typeface="Roboto"/>
                <a:cs typeface="Roboto"/>
                <a:sym typeface="Roboto"/>
              </a:rPr>
              <a:t>: Your members and donors can raise funds on behalf of your organization through personal campaigns.</a:t>
            </a:r>
            <a:endParaRPr sz="1000">
              <a:solidFill>
                <a:schemeClr val="dk1"/>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b="1" lang="en" sz="1000">
                <a:solidFill>
                  <a:schemeClr val="dk1"/>
                </a:solidFill>
                <a:latin typeface="Roboto"/>
                <a:ea typeface="Roboto"/>
                <a:cs typeface="Roboto"/>
                <a:sym typeface="Roboto"/>
              </a:rPr>
              <a:t>Reports</a:t>
            </a:r>
            <a:r>
              <a:rPr lang="en" sz="1000">
                <a:solidFill>
                  <a:schemeClr val="dk1"/>
                </a:solidFill>
                <a:latin typeface="Roboto"/>
                <a:ea typeface="Roboto"/>
                <a:cs typeface="Roboto"/>
                <a:sym typeface="Roboto"/>
              </a:rPr>
              <a:t>: Choose one of the 40 standard reports or configure and create a custom report to evaluate your organization’s impact.</a:t>
            </a:r>
            <a:endParaRPr sz="1000">
              <a:solidFill>
                <a:schemeClr val="dk1"/>
              </a:solidFill>
              <a:latin typeface="Roboto"/>
              <a:ea typeface="Roboto"/>
              <a:cs typeface="Roboto"/>
              <a:sym typeface="Roboto"/>
            </a:endParaRPr>
          </a:p>
        </p:txBody>
      </p:sp>
      <p:pic>
        <p:nvPicPr>
          <p:cNvPr id="160" name="Google Shape;160;p25"/>
          <p:cNvPicPr preferRelativeResize="0"/>
          <p:nvPr/>
        </p:nvPicPr>
        <p:blipFill>
          <a:blip r:embed="rId3">
            <a:alphaModFix/>
          </a:blip>
          <a:stretch>
            <a:fillRect/>
          </a:stretch>
        </p:blipFill>
        <p:spPr>
          <a:xfrm>
            <a:off x="1887475" y="478950"/>
            <a:ext cx="1905000" cy="504825"/>
          </a:xfrm>
          <a:prstGeom prst="rect">
            <a:avLst/>
          </a:prstGeom>
          <a:noFill/>
          <a:ln>
            <a:noFill/>
          </a:ln>
        </p:spPr>
      </p:pic>
      <p:pic>
        <p:nvPicPr>
          <p:cNvPr id="161" name="Google Shape;161;p25"/>
          <p:cNvPicPr preferRelativeResize="0"/>
          <p:nvPr/>
        </p:nvPicPr>
        <p:blipFill>
          <a:blip r:embed="rId4">
            <a:alphaModFix/>
          </a:blip>
          <a:stretch>
            <a:fillRect/>
          </a:stretch>
        </p:blipFill>
        <p:spPr>
          <a:xfrm>
            <a:off x="311700" y="2923125"/>
            <a:ext cx="4229399" cy="191444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Real-World Success Stories</a:t>
            </a:r>
            <a:endParaRPr/>
          </a:p>
        </p:txBody>
      </p:sp>
      <p:sp>
        <p:nvSpPr>
          <p:cNvPr id="167" name="Google Shape;167;p26"/>
          <p:cNvSpPr txBox="1"/>
          <p:nvPr>
            <p:ph idx="1" type="body"/>
          </p:nvPr>
        </p:nvSpPr>
        <p:spPr>
          <a:xfrm>
            <a:off x="311700" y="1152475"/>
            <a:ext cx="38604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u="sng">
                <a:solidFill>
                  <a:schemeClr val="hlink"/>
                </a:solidFill>
                <a:hlinkClick r:id="rId3"/>
              </a:rPr>
              <a:t>https://natihq.org</a:t>
            </a:r>
            <a:r>
              <a:rPr lang="en"/>
              <a:t> or hover over the QR code</a:t>
            </a:r>
            <a:endParaRPr/>
          </a:p>
          <a:p>
            <a:pPr indent="-325755" lvl="0" marL="457200" rtl="0" algn="l">
              <a:spcBef>
                <a:spcPts val="1200"/>
              </a:spcBef>
              <a:spcAft>
                <a:spcPts val="0"/>
              </a:spcAft>
              <a:buSzPct val="100000"/>
              <a:buChar char="●"/>
            </a:pPr>
            <a:r>
              <a:rPr lang="en"/>
              <a:t>NATI’s Joomla to Wordpress Migration</a:t>
            </a:r>
            <a:endParaRPr/>
          </a:p>
          <a:p>
            <a:pPr indent="-304165" lvl="1" marL="914400" rtl="0" algn="l">
              <a:spcBef>
                <a:spcPts val="0"/>
              </a:spcBef>
              <a:spcAft>
                <a:spcPts val="0"/>
              </a:spcAft>
              <a:buSzPct val="100000"/>
              <a:buChar char="○"/>
            </a:pPr>
            <a:r>
              <a:rPr lang="en"/>
              <a:t>Case study</a:t>
            </a:r>
            <a:endParaRPr/>
          </a:p>
          <a:p>
            <a:pPr indent="-304165" lvl="1" marL="914400" rtl="0" algn="l">
              <a:spcBef>
                <a:spcPts val="0"/>
              </a:spcBef>
              <a:spcAft>
                <a:spcPts val="0"/>
              </a:spcAft>
              <a:buSzPct val="100000"/>
              <a:buChar char="○"/>
            </a:pPr>
            <a:r>
              <a:rPr lang="en"/>
              <a:t>Challenges, Solutions, and Outcomes and why the switch to Wordpress</a:t>
            </a:r>
            <a:endParaRPr/>
          </a:p>
          <a:p>
            <a:pPr indent="0" lvl="0" marL="0" rtl="0" algn="l">
              <a:spcBef>
                <a:spcPts val="1200"/>
              </a:spcBef>
              <a:spcAft>
                <a:spcPts val="0"/>
              </a:spcAft>
              <a:buNone/>
            </a:pPr>
            <a:r>
              <a:rPr lang="en"/>
              <a:t>NATI had the following requirements</a:t>
            </a:r>
            <a:endParaRPr/>
          </a:p>
          <a:p>
            <a:pPr indent="-325755" lvl="0" marL="457200" rtl="0" algn="l">
              <a:spcBef>
                <a:spcPts val="1200"/>
              </a:spcBef>
              <a:spcAft>
                <a:spcPts val="0"/>
              </a:spcAft>
              <a:buSzPct val="100000"/>
              <a:buChar char="-"/>
            </a:pPr>
            <a:r>
              <a:rPr lang="en"/>
              <a:t>Donation Page</a:t>
            </a:r>
            <a:endParaRPr/>
          </a:p>
          <a:p>
            <a:pPr indent="-325755" lvl="0" marL="457200" rtl="0" algn="l">
              <a:spcBef>
                <a:spcPts val="0"/>
              </a:spcBef>
              <a:spcAft>
                <a:spcPts val="0"/>
              </a:spcAft>
              <a:buSzPct val="100000"/>
              <a:buChar char="-"/>
            </a:pPr>
            <a:r>
              <a:rPr lang="en"/>
              <a:t>Event Management and Ticketing</a:t>
            </a:r>
            <a:endParaRPr/>
          </a:p>
          <a:p>
            <a:pPr indent="-325755" lvl="0" marL="457200" rtl="0" algn="l">
              <a:spcBef>
                <a:spcPts val="0"/>
              </a:spcBef>
              <a:spcAft>
                <a:spcPts val="0"/>
              </a:spcAft>
              <a:buSzPct val="100000"/>
              <a:buChar char="-"/>
            </a:pPr>
            <a:r>
              <a:rPr lang="en"/>
              <a:t>Membership Management</a:t>
            </a:r>
            <a:endParaRPr/>
          </a:p>
          <a:p>
            <a:pPr indent="-325755" lvl="0" marL="457200" rtl="0" algn="l">
              <a:spcBef>
                <a:spcPts val="0"/>
              </a:spcBef>
              <a:spcAft>
                <a:spcPts val="0"/>
              </a:spcAft>
              <a:buSzPct val="100000"/>
              <a:buChar char="-"/>
            </a:pPr>
            <a:r>
              <a:rPr lang="en"/>
              <a:t>Ability to Search through Interpreters and Translators</a:t>
            </a:r>
            <a:endParaRPr/>
          </a:p>
          <a:p>
            <a:pPr indent="-325755" lvl="0" marL="457200" rtl="0" algn="l">
              <a:spcBef>
                <a:spcPts val="0"/>
              </a:spcBef>
              <a:spcAft>
                <a:spcPts val="0"/>
              </a:spcAft>
              <a:buSzPct val="100000"/>
              <a:buChar char="-"/>
            </a:pPr>
            <a:r>
              <a:rPr lang="en"/>
              <a:t>Contact Form pages</a:t>
            </a:r>
            <a:endParaRPr/>
          </a:p>
          <a:p>
            <a:pPr indent="-325755" lvl="0" marL="457200" rtl="0" algn="l">
              <a:spcBef>
                <a:spcPts val="0"/>
              </a:spcBef>
              <a:spcAft>
                <a:spcPts val="0"/>
              </a:spcAft>
              <a:buSzPct val="100000"/>
              <a:buChar char="-"/>
            </a:pPr>
            <a:r>
              <a:rPr lang="en"/>
              <a:t>Campaign Management</a:t>
            </a:r>
            <a:endParaRPr/>
          </a:p>
        </p:txBody>
      </p:sp>
      <p:pic>
        <p:nvPicPr>
          <p:cNvPr id="168" name="Google Shape;168;p26"/>
          <p:cNvPicPr preferRelativeResize="0"/>
          <p:nvPr/>
        </p:nvPicPr>
        <p:blipFill>
          <a:blip r:embed="rId4">
            <a:alphaModFix/>
          </a:blip>
          <a:stretch>
            <a:fillRect/>
          </a:stretch>
        </p:blipFill>
        <p:spPr>
          <a:xfrm>
            <a:off x="4959400" y="76206"/>
            <a:ext cx="3955999" cy="1934324"/>
          </a:xfrm>
          <a:prstGeom prst="rect">
            <a:avLst/>
          </a:prstGeom>
          <a:noFill/>
          <a:ln cap="flat" cmpd="sng" w="19050">
            <a:solidFill>
              <a:schemeClr val="dk2"/>
            </a:solidFill>
            <a:prstDash val="solid"/>
            <a:round/>
            <a:headEnd len="sm" w="sm" type="none"/>
            <a:tailEnd len="sm" w="sm" type="none"/>
          </a:ln>
        </p:spPr>
      </p:pic>
      <p:pic>
        <p:nvPicPr>
          <p:cNvPr id="169" name="Google Shape;169;p26"/>
          <p:cNvPicPr preferRelativeResize="0"/>
          <p:nvPr/>
        </p:nvPicPr>
        <p:blipFill>
          <a:blip r:embed="rId5">
            <a:alphaModFix/>
          </a:blip>
          <a:stretch>
            <a:fillRect/>
          </a:stretch>
        </p:blipFill>
        <p:spPr>
          <a:xfrm>
            <a:off x="4726451" y="2908473"/>
            <a:ext cx="4328473" cy="2077375"/>
          </a:xfrm>
          <a:prstGeom prst="rect">
            <a:avLst/>
          </a:prstGeom>
          <a:noFill/>
          <a:ln cap="flat" cmpd="sng" w="19050">
            <a:solidFill>
              <a:schemeClr val="dk2"/>
            </a:solidFill>
            <a:prstDash val="solid"/>
            <a:round/>
            <a:headEnd len="sm" w="sm" type="none"/>
            <a:tailEnd len="sm" w="sm" type="none"/>
          </a:ln>
        </p:spPr>
      </p:pic>
      <p:pic>
        <p:nvPicPr>
          <p:cNvPr id="170" name="Google Shape;170;p26"/>
          <p:cNvPicPr preferRelativeResize="0"/>
          <p:nvPr/>
        </p:nvPicPr>
        <p:blipFill>
          <a:blip r:embed="rId6">
            <a:alphaModFix/>
          </a:blip>
          <a:stretch>
            <a:fillRect/>
          </a:stretch>
        </p:blipFill>
        <p:spPr>
          <a:xfrm>
            <a:off x="4537000" y="1840900"/>
            <a:ext cx="1946475" cy="1461700"/>
          </a:xfrm>
          <a:prstGeom prst="rect">
            <a:avLst/>
          </a:prstGeom>
          <a:noFill/>
          <a:ln cap="flat" cmpd="sng" w="19050">
            <a:solidFill>
              <a:schemeClr val="dk2"/>
            </a:solidFill>
            <a:prstDash val="solid"/>
            <a:round/>
            <a:headEnd len="sm" w="sm" type="none"/>
            <a:tailEnd len="sm" w="sm" type="none"/>
          </a:ln>
        </p:spPr>
      </p:pic>
      <p:pic>
        <p:nvPicPr>
          <p:cNvPr id="171" name="Google Shape;171;p26"/>
          <p:cNvPicPr preferRelativeResize="0"/>
          <p:nvPr/>
        </p:nvPicPr>
        <p:blipFill>
          <a:blip r:embed="rId7">
            <a:alphaModFix/>
          </a:blip>
          <a:stretch>
            <a:fillRect/>
          </a:stretch>
        </p:blipFill>
        <p:spPr>
          <a:xfrm>
            <a:off x="7471275" y="1657225"/>
            <a:ext cx="1583650" cy="1645374"/>
          </a:xfrm>
          <a:prstGeom prst="rect">
            <a:avLst/>
          </a:prstGeom>
          <a:noFill/>
          <a:ln cap="flat" cmpd="sng" w="19050">
            <a:solidFill>
              <a:schemeClr val="dk2"/>
            </a:solidFill>
            <a:prstDash val="solid"/>
            <a:round/>
            <a:headEnd len="sm" w="sm" type="none"/>
            <a:tailEnd len="sm" w="sm" type="none"/>
          </a:ln>
        </p:spPr>
      </p:pic>
      <p:pic>
        <p:nvPicPr>
          <p:cNvPr id="172" name="Google Shape;172;p26"/>
          <p:cNvPicPr preferRelativeResize="0"/>
          <p:nvPr/>
        </p:nvPicPr>
        <p:blipFill>
          <a:blip r:embed="rId8">
            <a:alphaModFix/>
          </a:blip>
          <a:stretch>
            <a:fillRect/>
          </a:stretch>
        </p:blipFill>
        <p:spPr>
          <a:xfrm>
            <a:off x="6507275" y="1962350"/>
            <a:ext cx="940200" cy="946123"/>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Best Practices and Tips</a:t>
            </a:r>
            <a:endParaRPr/>
          </a:p>
        </p:txBody>
      </p:sp>
      <p:sp>
        <p:nvSpPr>
          <p:cNvPr id="178" name="Google Shape;178;p27"/>
          <p:cNvSpPr txBox="1"/>
          <p:nvPr>
            <p:ph idx="1" type="body"/>
          </p:nvPr>
        </p:nvSpPr>
        <p:spPr>
          <a:xfrm>
            <a:off x="311700" y="1152475"/>
            <a:ext cx="39555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Keep Plugins Up to Date</a:t>
            </a:r>
            <a:endParaRPr/>
          </a:p>
          <a:p>
            <a:pPr indent="-342900" lvl="0" marL="457200" rtl="0" algn="l">
              <a:spcBef>
                <a:spcPts val="0"/>
              </a:spcBef>
              <a:spcAft>
                <a:spcPts val="0"/>
              </a:spcAft>
              <a:buSzPts val="1800"/>
              <a:buChar char="●"/>
            </a:pPr>
            <a:r>
              <a:rPr lang="en"/>
              <a:t>Keep server up to date! </a:t>
            </a:r>
            <a:endParaRPr/>
          </a:p>
          <a:p>
            <a:pPr indent="-342900" lvl="0" marL="457200" rtl="0" algn="l">
              <a:spcBef>
                <a:spcPts val="0"/>
              </a:spcBef>
              <a:spcAft>
                <a:spcPts val="0"/>
              </a:spcAft>
              <a:buSzPts val="1800"/>
              <a:buChar char="●"/>
            </a:pPr>
            <a:r>
              <a:rPr lang="en"/>
              <a:t>Keep images small when uploading</a:t>
            </a:r>
            <a:endParaRPr/>
          </a:p>
          <a:p>
            <a:pPr indent="-342900" lvl="0" marL="457200" rtl="0" algn="l">
              <a:spcBef>
                <a:spcPts val="0"/>
              </a:spcBef>
              <a:spcAft>
                <a:spcPts val="0"/>
              </a:spcAft>
              <a:buSzPts val="1800"/>
              <a:buChar char="●"/>
            </a:pPr>
            <a:r>
              <a:rPr lang="en"/>
              <a:t>Analytics to measure engagement (e.g. MailChimp, Google SiteKit, Monster Insights)</a:t>
            </a:r>
            <a:endParaRPr/>
          </a:p>
          <a:p>
            <a:pPr indent="-342900" lvl="0" marL="457200" rtl="0" algn="l">
              <a:spcBef>
                <a:spcPts val="0"/>
              </a:spcBef>
              <a:spcAft>
                <a:spcPts val="0"/>
              </a:spcAft>
              <a:buSzPts val="1800"/>
              <a:buChar char="●"/>
            </a:pPr>
            <a:r>
              <a:rPr lang="en"/>
              <a:t>Use a Trusted CDN (e.g. CloudFlare)</a:t>
            </a:r>
            <a:endParaRPr/>
          </a:p>
          <a:p>
            <a:pPr indent="-342900" lvl="0" marL="457200" rtl="0" algn="l">
              <a:spcBef>
                <a:spcPts val="0"/>
              </a:spcBef>
              <a:spcAft>
                <a:spcPts val="0"/>
              </a:spcAft>
              <a:buSzPts val="1800"/>
              <a:buChar char="●"/>
            </a:pPr>
            <a:r>
              <a:rPr lang="en"/>
              <a:t>We recommend the Wordfence Plugin for security</a:t>
            </a:r>
            <a:endParaRPr/>
          </a:p>
        </p:txBody>
      </p:sp>
      <p:pic>
        <p:nvPicPr>
          <p:cNvPr id="179" name="Google Shape;179;p27"/>
          <p:cNvPicPr preferRelativeResize="0"/>
          <p:nvPr/>
        </p:nvPicPr>
        <p:blipFill>
          <a:blip r:embed="rId3">
            <a:alphaModFix/>
          </a:blip>
          <a:stretch>
            <a:fillRect/>
          </a:stretch>
        </p:blipFill>
        <p:spPr>
          <a:xfrm>
            <a:off x="4572000" y="1152475"/>
            <a:ext cx="4070350" cy="2287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Disclaimer: Installing Wordpress requires some Technical Know-How </a:t>
            </a:r>
            <a:endParaRPr/>
          </a:p>
        </p:txBody>
      </p:sp>
      <p:sp>
        <p:nvSpPr>
          <p:cNvPr id="185" name="Google Shape;185;p28"/>
          <p:cNvSpPr txBox="1"/>
          <p:nvPr>
            <p:ph idx="1" type="body"/>
          </p:nvPr>
        </p:nvSpPr>
        <p:spPr>
          <a:xfrm>
            <a:off x="311700" y="1409650"/>
            <a:ext cx="39555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Wordpress has a product that allows you to use their servers to run your blog, however, for more complex workflows, like NATI uses, you will need to host this on your own server.</a:t>
            </a:r>
            <a:endParaRPr/>
          </a:p>
          <a:p>
            <a:pPr indent="0" lvl="0" marL="0" rtl="0" algn="l">
              <a:spcBef>
                <a:spcPts val="1200"/>
              </a:spcBef>
              <a:spcAft>
                <a:spcPts val="1200"/>
              </a:spcAft>
              <a:buNone/>
            </a:pPr>
            <a:r>
              <a:rPr lang="en"/>
              <a:t>This is where you can contact either Adrian Sanabria-Diaz with Tiempo LLC or David Hayes with BlackBrick Software in setting Wordpress up for you.</a:t>
            </a:r>
            <a:endParaRPr/>
          </a:p>
        </p:txBody>
      </p:sp>
      <p:pic>
        <p:nvPicPr>
          <p:cNvPr id="186" name="Google Shape;186;p28"/>
          <p:cNvPicPr preferRelativeResize="0"/>
          <p:nvPr/>
        </p:nvPicPr>
        <p:blipFill>
          <a:blip r:embed="rId3">
            <a:alphaModFix/>
          </a:blip>
          <a:stretch>
            <a:fillRect/>
          </a:stretch>
        </p:blipFill>
        <p:spPr>
          <a:xfrm>
            <a:off x="4267200" y="1179650"/>
            <a:ext cx="4571999" cy="30507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Disclaimer: Installing Wordpress requires some Technical Know-How </a:t>
            </a:r>
            <a:endParaRPr/>
          </a:p>
        </p:txBody>
      </p:sp>
      <p:sp>
        <p:nvSpPr>
          <p:cNvPr id="192" name="Google Shape;192;p29"/>
          <p:cNvSpPr txBox="1"/>
          <p:nvPr>
            <p:ph idx="1" type="body"/>
          </p:nvPr>
        </p:nvSpPr>
        <p:spPr>
          <a:xfrm>
            <a:off x="311700" y="1409650"/>
            <a:ext cx="3955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Once WordPress is running on a server, you can start updating the content on that website. We can help </a:t>
            </a:r>
            <a:r>
              <a:rPr lang="en"/>
              <a:t>with</a:t>
            </a:r>
            <a:r>
              <a:rPr lang="en"/>
              <a:t> recommending plugins, keeping the server up to date, and converting any workflows you have and integrating them with WordPress.</a:t>
            </a:r>
            <a:endParaRPr/>
          </a:p>
        </p:txBody>
      </p:sp>
      <p:pic>
        <p:nvPicPr>
          <p:cNvPr id="193" name="Google Shape;193;p29"/>
          <p:cNvPicPr preferRelativeResize="0"/>
          <p:nvPr/>
        </p:nvPicPr>
        <p:blipFill>
          <a:blip r:embed="rId3">
            <a:alphaModFix/>
          </a:blip>
          <a:stretch>
            <a:fillRect/>
          </a:stretch>
        </p:blipFill>
        <p:spPr>
          <a:xfrm>
            <a:off x="4267200" y="1179650"/>
            <a:ext cx="4571999" cy="305071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Q&amp;A and Conclusion</a:t>
            </a:r>
            <a:endParaRPr/>
          </a:p>
        </p:txBody>
      </p:sp>
      <p:sp>
        <p:nvSpPr>
          <p:cNvPr id="199" name="Google Shape;199;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Thank you!</a:t>
            </a:r>
            <a:endParaRPr/>
          </a:p>
        </p:txBody>
      </p:sp>
      <p:grpSp>
        <p:nvGrpSpPr>
          <p:cNvPr id="200" name="Google Shape;200;p30"/>
          <p:cNvGrpSpPr/>
          <p:nvPr/>
        </p:nvGrpSpPr>
        <p:grpSpPr>
          <a:xfrm>
            <a:off x="921275" y="1076263"/>
            <a:ext cx="7801500" cy="2436650"/>
            <a:chOff x="911750" y="2706863"/>
            <a:chExt cx="7801500" cy="2436650"/>
          </a:xfrm>
        </p:grpSpPr>
        <p:sp>
          <p:nvSpPr>
            <p:cNvPr id="201" name="Google Shape;201;p30"/>
            <p:cNvSpPr/>
            <p:nvPr/>
          </p:nvSpPr>
          <p:spPr>
            <a:xfrm>
              <a:off x="911750" y="3266525"/>
              <a:ext cx="7801500" cy="1414200"/>
            </a:xfrm>
            <a:prstGeom prst="parallelogram">
              <a:avLst>
                <a:gd fmla="val 25000"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30"/>
            <p:cNvPicPr preferRelativeResize="0"/>
            <p:nvPr/>
          </p:nvPicPr>
          <p:blipFill>
            <a:blip r:embed="rId3">
              <a:alphaModFix/>
            </a:blip>
            <a:stretch>
              <a:fillRect/>
            </a:stretch>
          </p:blipFill>
          <p:spPr>
            <a:xfrm>
              <a:off x="1578675" y="2706863"/>
              <a:ext cx="2436650" cy="2436650"/>
            </a:xfrm>
            <a:prstGeom prst="rect">
              <a:avLst/>
            </a:prstGeom>
            <a:noFill/>
            <a:ln>
              <a:noFill/>
            </a:ln>
          </p:spPr>
        </p:pic>
        <p:pic>
          <p:nvPicPr>
            <p:cNvPr id="203" name="Google Shape;203;p30"/>
            <p:cNvPicPr preferRelativeResize="0"/>
            <p:nvPr/>
          </p:nvPicPr>
          <p:blipFill>
            <a:blip r:embed="rId4">
              <a:alphaModFix/>
            </a:blip>
            <a:stretch>
              <a:fillRect/>
            </a:stretch>
          </p:blipFill>
          <p:spPr>
            <a:xfrm>
              <a:off x="4670750" y="3574275"/>
              <a:ext cx="3327900" cy="798700"/>
            </a:xfrm>
            <a:prstGeom prst="rect">
              <a:avLst/>
            </a:prstGeom>
            <a:noFill/>
            <a:ln>
              <a:noFill/>
            </a:ln>
          </p:spPr>
        </p:pic>
      </p:grpSp>
      <p:pic>
        <p:nvPicPr>
          <p:cNvPr id="204" name="Google Shape;204;p30"/>
          <p:cNvPicPr preferRelativeResize="0"/>
          <p:nvPr/>
        </p:nvPicPr>
        <p:blipFill>
          <a:blip r:embed="rId5">
            <a:alphaModFix/>
          </a:blip>
          <a:stretch>
            <a:fillRect/>
          </a:stretch>
        </p:blipFill>
        <p:spPr>
          <a:xfrm>
            <a:off x="2085975" y="2586700"/>
            <a:ext cx="1524000" cy="1504950"/>
          </a:xfrm>
          <a:prstGeom prst="rect">
            <a:avLst/>
          </a:prstGeom>
          <a:noFill/>
          <a:ln cap="flat" cmpd="sng" w="19050">
            <a:solidFill>
              <a:schemeClr val="dk2"/>
            </a:solidFill>
            <a:prstDash val="solid"/>
            <a:round/>
            <a:headEnd len="sm" w="sm" type="none"/>
            <a:tailEnd len="sm" w="sm" type="none"/>
          </a:ln>
        </p:spPr>
      </p:pic>
      <p:sp>
        <p:nvSpPr>
          <p:cNvPr id="205" name="Google Shape;205;p30"/>
          <p:cNvSpPr txBox="1"/>
          <p:nvPr/>
        </p:nvSpPr>
        <p:spPr>
          <a:xfrm>
            <a:off x="311700" y="4171950"/>
            <a:ext cx="8184600" cy="5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Average"/>
                <a:ea typeface="Average"/>
                <a:cs typeface="Average"/>
                <a:sym typeface="Average"/>
              </a:rPr>
              <a:t>Contact Information:</a:t>
            </a:r>
            <a:br>
              <a:rPr b="1" lang="en">
                <a:solidFill>
                  <a:schemeClr val="dk1"/>
                </a:solidFill>
                <a:latin typeface="Average"/>
                <a:ea typeface="Average"/>
                <a:cs typeface="Average"/>
                <a:sym typeface="Average"/>
              </a:rPr>
            </a:br>
            <a:endParaRPr b="1">
              <a:solidFill>
                <a:schemeClr val="dk1"/>
              </a:solidFill>
              <a:latin typeface="Average"/>
              <a:ea typeface="Average"/>
              <a:cs typeface="Average"/>
              <a:sym typeface="Average"/>
            </a:endParaRPr>
          </a:p>
          <a:p>
            <a:pPr indent="0" lvl="0" marL="0" rtl="0" algn="l">
              <a:spcBef>
                <a:spcPts val="0"/>
              </a:spcBef>
              <a:spcAft>
                <a:spcPts val="0"/>
              </a:spcAft>
              <a:buNone/>
            </a:pPr>
            <a:r>
              <a:rPr lang="en">
                <a:solidFill>
                  <a:schemeClr val="dk1"/>
                </a:solidFill>
                <a:latin typeface="Average"/>
                <a:ea typeface="Average"/>
                <a:cs typeface="Average"/>
                <a:sym typeface="Average"/>
              </a:rPr>
              <a:t>adrian@tiempo.llc, david@blackbrick.software</a:t>
            </a:r>
            <a:r>
              <a:rPr b="1" lang="en">
                <a:solidFill>
                  <a:schemeClr val="dk1"/>
                </a:solidFill>
                <a:latin typeface="Average"/>
                <a:ea typeface="Average"/>
                <a:cs typeface="Average"/>
                <a:sym typeface="Average"/>
              </a:rPr>
              <a:t>			</a:t>
            </a:r>
            <a:endParaRPr b="1">
              <a:solidFill>
                <a:schemeClr val="dk1"/>
              </a:solidFill>
              <a:latin typeface="Average"/>
              <a:ea typeface="Average"/>
              <a:cs typeface="Average"/>
              <a:sym typeface="Average"/>
            </a:endParaRPr>
          </a:p>
        </p:txBody>
      </p:sp>
      <p:pic>
        <p:nvPicPr>
          <p:cNvPr id="206" name="Google Shape;206;p30"/>
          <p:cNvPicPr preferRelativeResize="0"/>
          <p:nvPr/>
        </p:nvPicPr>
        <p:blipFill>
          <a:blip r:embed="rId6">
            <a:alphaModFix/>
          </a:blip>
          <a:stretch>
            <a:fillRect/>
          </a:stretch>
        </p:blipFill>
        <p:spPr>
          <a:xfrm>
            <a:off x="5713975" y="2520013"/>
            <a:ext cx="1562100" cy="15716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a:t>
            </a:r>
            <a:endParaRPr/>
          </a:p>
        </p:txBody>
      </p:sp>
      <p:sp>
        <p:nvSpPr>
          <p:cNvPr id="70" name="Google Shape;70;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AutoNum type="arabicPeriod"/>
            </a:pPr>
            <a:r>
              <a:rPr lang="en"/>
              <a:t>Understanding Wordpress</a:t>
            </a:r>
            <a:endParaRPr/>
          </a:p>
          <a:p>
            <a:pPr indent="-317182" lvl="0" marL="457200" rtl="0" algn="l">
              <a:spcBef>
                <a:spcPts val="0"/>
              </a:spcBef>
              <a:spcAft>
                <a:spcPts val="0"/>
              </a:spcAft>
              <a:buSzPct val="100000"/>
              <a:buAutoNum type="arabicPeriod"/>
            </a:pPr>
            <a:r>
              <a:rPr lang="en"/>
              <a:t>Non-Profit Organizations using WordPress</a:t>
            </a:r>
            <a:endParaRPr/>
          </a:p>
          <a:p>
            <a:pPr indent="-317182" lvl="0" marL="457200" rtl="0" algn="l">
              <a:spcBef>
                <a:spcPts val="0"/>
              </a:spcBef>
              <a:spcAft>
                <a:spcPts val="0"/>
              </a:spcAft>
              <a:buSzPct val="100000"/>
              <a:buAutoNum type="arabicPeriod"/>
            </a:pPr>
            <a:r>
              <a:rPr lang="en"/>
              <a:t>The Power of Open Source</a:t>
            </a:r>
            <a:endParaRPr/>
          </a:p>
          <a:p>
            <a:pPr indent="-317182" lvl="0" marL="457200" rtl="0" algn="l">
              <a:spcBef>
                <a:spcPts val="0"/>
              </a:spcBef>
              <a:spcAft>
                <a:spcPts val="0"/>
              </a:spcAft>
              <a:buSzPct val="100000"/>
              <a:buAutoNum type="arabicPeriod"/>
            </a:pPr>
            <a:r>
              <a:rPr lang="en"/>
              <a:t>Collaboration Customization</a:t>
            </a:r>
            <a:endParaRPr/>
          </a:p>
          <a:p>
            <a:pPr indent="-317182" lvl="0" marL="457200" rtl="0" algn="l">
              <a:spcBef>
                <a:spcPts val="0"/>
              </a:spcBef>
              <a:spcAft>
                <a:spcPts val="0"/>
              </a:spcAft>
              <a:buSzPct val="100000"/>
              <a:buAutoNum type="arabicPeriod"/>
            </a:pPr>
            <a:r>
              <a:rPr lang="en"/>
              <a:t>Theme Selection</a:t>
            </a:r>
            <a:endParaRPr/>
          </a:p>
          <a:p>
            <a:pPr indent="-317182" lvl="0" marL="457200" rtl="0" algn="l">
              <a:spcBef>
                <a:spcPts val="0"/>
              </a:spcBef>
              <a:spcAft>
                <a:spcPts val="0"/>
              </a:spcAft>
              <a:buSzPct val="100000"/>
              <a:buAutoNum type="arabicPeriod"/>
            </a:pPr>
            <a:r>
              <a:rPr lang="en"/>
              <a:t>Plugins and Functionality</a:t>
            </a:r>
            <a:endParaRPr/>
          </a:p>
          <a:p>
            <a:pPr indent="-317182" lvl="0" marL="457200" rtl="0" algn="l">
              <a:spcBef>
                <a:spcPts val="0"/>
              </a:spcBef>
              <a:spcAft>
                <a:spcPts val="0"/>
              </a:spcAft>
              <a:buSzPct val="100000"/>
              <a:buAutoNum type="arabicPeriod"/>
            </a:pPr>
            <a:r>
              <a:rPr lang="en"/>
              <a:t>Content Management, Blogging, and SEO</a:t>
            </a:r>
            <a:endParaRPr/>
          </a:p>
          <a:p>
            <a:pPr indent="-317182" lvl="0" marL="457200" rtl="0" algn="l">
              <a:spcBef>
                <a:spcPts val="0"/>
              </a:spcBef>
              <a:spcAft>
                <a:spcPts val="0"/>
              </a:spcAft>
              <a:buSzPct val="100000"/>
              <a:buAutoNum type="arabicPeriod"/>
            </a:pPr>
            <a:r>
              <a:rPr lang="en"/>
              <a:t>Donations, Memberships, Subscriptions</a:t>
            </a:r>
            <a:endParaRPr/>
          </a:p>
          <a:p>
            <a:pPr indent="-317182" lvl="0" marL="457200" rtl="0" algn="l">
              <a:spcBef>
                <a:spcPts val="0"/>
              </a:spcBef>
              <a:spcAft>
                <a:spcPts val="0"/>
              </a:spcAft>
              <a:buSzPct val="100000"/>
              <a:buAutoNum type="arabicPeriod"/>
            </a:pPr>
            <a:r>
              <a:rPr lang="en"/>
              <a:t>Event Management and Volunteer Engagement</a:t>
            </a:r>
            <a:endParaRPr/>
          </a:p>
          <a:p>
            <a:pPr indent="-317182" lvl="0" marL="457200" rtl="0" algn="l">
              <a:spcBef>
                <a:spcPts val="0"/>
              </a:spcBef>
              <a:spcAft>
                <a:spcPts val="0"/>
              </a:spcAft>
              <a:buSzPct val="100000"/>
              <a:buAutoNum type="arabicPeriod"/>
            </a:pPr>
            <a:r>
              <a:rPr lang="en"/>
              <a:t>Communication, Campaigns and Outreach</a:t>
            </a:r>
            <a:endParaRPr/>
          </a:p>
          <a:p>
            <a:pPr indent="-317182" lvl="0" marL="457200" rtl="0" algn="l">
              <a:spcBef>
                <a:spcPts val="0"/>
              </a:spcBef>
              <a:spcAft>
                <a:spcPts val="0"/>
              </a:spcAft>
              <a:buSzPct val="100000"/>
              <a:buAutoNum type="arabicPeriod"/>
            </a:pPr>
            <a:r>
              <a:rPr lang="en"/>
              <a:t>Wordpress in Action (Demo)</a:t>
            </a:r>
            <a:endParaRPr/>
          </a:p>
          <a:p>
            <a:pPr indent="-317182" lvl="0" marL="457200" rtl="0" algn="l">
              <a:spcBef>
                <a:spcPts val="0"/>
              </a:spcBef>
              <a:spcAft>
                <a:spcPts val="0"/>
              </a:spcAft>
              <a:buSzPct val="100000"/>
              <a:buAutoNum type="arabicPeriod"/>
            </a:pPr>
            <a:r>
              <a:rPr lang="en"/>
              <a:t>Real-World Success Stories</a:t>
            </a:r>
            <a:endParaRPr/>
          </a:p>
          <a:p>
            <a:pPr indent="-317182" lvl="0" marL="457200" rtl="0" algn="l">
              <a:spcBef>
                <a:spcPts val="0"/>
              </a:spcBef>
              <a:spcAft>
                <a:spcPts val="0"/>
              </a:spcAft>
              <a:buSzPct val="100000"/>
              <a:buAutoNum type="arabicPeriod"/>
            </a:pPr>
            <a:r>
              <a:rPr lang="en"/>
              <a:t>Best Practices and Tips</a:t>
            </a:r>
            <a:endParaRPr/>
          </a:p>
          <a:p>
            <a:pPr indent="-317182" lvl="0" marL="457200" rtl="0" algn="l">
              <a:spcBef>
                <a:spcPts val="0"/>
              </a:spcBef>
              <a:spcAft>
                <a:spcPts val="0"/>
              </a:spcAft>
              <a:buSzPct val="100000"/>
              <a:buAutoNum type="arabicPeriod"/>
            </a:pPr>
            <a:r>
              <a:rPr lang="en"/>
              <a:t>Disclaimer: Installing Wordpress requires some Technical Know-How</a:t>
            </a:r>
            <a:endParaRPr/>
          </a:p>
          <a:p>
            <a:pPr indent="-317182" lvl="0" marL="457200" rtl="0" algn="l">
              <a:spcBef>
                <a:spcPts val="0"/>
              </a:spcBef>
              <a:spcAft>
                <a:spcPts val="0"/>
              </a:spcAft>
              <a:buSzPct val="100000"/>
              <a:buAutoNum type="arabicPeriod"/>
            </a:pPr>
            <a:r>
              <a:rPr lang="en"/>
              <a:t>Q&amp;A and Conclusion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Understanding WordPress</a:t>
            </a:r>
            <a:endParaRPr/>
          </a:p>
        </p:txBody>
      </p:sp>
      <p:sp>
        <p:nvSpPr>
          <p:cNvPr id="76" name="Google Shape;76;p15"/>
          <p:cNvSpPr txBox="1"/>
          <p:nvPr>
            <p:ph idx="1" type="body"/>
          </p:nvPr>
        </p:nvSpPr>
        <p:spPr>
          <a:xfrm>
            <a:off x="311700" y="1152475"/>
            <a:ext cx="43143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WordPress is an open-source content management system (CMS) for websites.</a:t>
            </a:r>
            <a:endParaRPr/>
          </a:p>
          <a:p>
            <a:pPr indent="-334327" lvl="0" marL="457200" rtl="0" algn="l">
              <a:spcBef>
                <a:spcPts val="1200"/>
              </a:spcBef>
              <a:spcAft>
                <a:spcPts val="0"/>
              </a:spcAft>
              <a:buSzPct val="100000"/>
              <a:buChar char="●"/>
            </a:pPr>
            <a:r>
              <a:rPr lang="en"/>
              <a:t>Used by small and big business and non-profit organizations.</a:t>
            </a:r>
            <a:endParaRPr/>
          </a:p>
          <a:p>
            <a:pPr indent="-334327" lvl="0" marL="457200" rtl="0" algn="l">
              <a:spcBef>
                <a:spcPts val="0"/>
              </a:spcBef>
              <a:spcAft>
                <a:spcPts val="0"/>
              </a:spcAft>
              <a:buSzPct val="100000"/>
              <a:buChar char="●"/>
            </a:pPr>
            <a:r>
              <a:rPr lang="en"/>
              <a:t>Market Dominance of 43% of all websites (June 2023)</a:t>
            </a:r>
            <a:endParaRPr/>
          </a:p>
          <a:p>
            <a:pPr indent="-334327" lvl="0" marL="457200" rtl="0" algn="l">
              <a:spcBef>
                <a:spcPts val="0"/>
              </a:spcBef>
              <a:spcAft>
                <a:spcPts val="0"/>
              </a:spcAft>
              <a:buSzPct val="100000"/>
              <a:buChar char="●"/>
            </a:pPr>
            <a:r>
              <a:rPr lang="en"/>
              <a:t>Easier to get off the ground then a website from scratch</a:t>
            </a:r>
            <a:endParaRPr/>
          </a:p>
          <a:p>
            <a:pPr indent="-334327" lvl="0" marL="457200" rtl="0" algn="l">
              <a:spcBef>
                <a:spcPts val="0"/>
              </a:spcBef>
              <a:spcAft>
                <a:spcPts val="0"/>
              </a:spcAft>
              <a:buSzPct val="100000"/>
              <a:buChar char="●"/>
            </a:pPr>
            <a:r>
              <a:rPr lang="en"/>
              <a:t>Plugins allow many organizations the ability to deploy little to no code </a:t>
            </a:r>
            <a:endParaRPr/>
          </a:p>
          <a:p>
            <a:pPr indent="-334327" lvl="0" marL="457200" rtl="0" algn="l">
              <a:spcBef>
                <a:spcPts val="0"/>
              </a:spcBef>
              <a:spcAft>
                <a:spcPts val="0"/>
              </a:spcAft>
              <a:buSzPct val="100000"/>
              <a:buChar char="●"/>
            </a:pPr>
            <a:r>
              <a:rPr lang="en"/>
              <a:t>Flexibility for diverse website types and complexities</a:t>
            </a:r>
            <a:endParaRPr/>
          </a:p>
        </p:txBody>
      </p:sp>
      <p:pic>
        <p:nvPicPr>
          <p:cNvPr id="77" name="Google Shape;77;p15"/>
          <p:cNvPicPr preferRelativeResize="0"/>
          <p:nvPr/>
        </p:nvPicPr>
        <p:blipFill>
          <a:blip r:embed="rId3">
            <a:alphaModFix/>
          </a:blip>
          <a:stretch>
            <a:fillRect/>
          </a:stretch>
        </p:blipFill>
        <p:spPr>
          <a:xfrm>
            <a:off x="4171925" y="38325"/>
            <a:ext cx="4895874" cy="3238950"/>
          </a:xfrm>
          <a:prstGeom prst="rect">
            <a:avLst/>
          </a:prstGeom>
          <a:noFill/>
          <a:ln>
            <a:noFill/>
          </a:ln>
        </p:spPr>
      </p:pic>
      <p:sp>
        <p:nvSpPr>
          <p:cNvPr id="78" name="Google Shape;78;p15"/>
          <p:cNvSpPr txBox="1"/>
          <p:nvPr/>
        </p:nvSpPr>
        <p:spPr>
          <a:xfrm>
            <a:off x="5120300" y="3412000"/>
            <a:ext cx="22551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1"/>
                </a:solidFill>
                <a:latin typeface="Average"/>
                <a:ea typeface="Average"/>
                <a:cs typeface="Average"/>
                <a:sym typeface="Average"/>
              </a:rPr>
              <a:t>https://www.searchenginejournal.com/wordpress-dominates-market-share-of-top-10000-websites/415113/</a:t>
            </a:r>
            <a:endParaRPr sz="900">
              <a:solidFill>
                <a:schemeClr val="dk1"/>
              </a:solidFill>
              <a:latin typeface="Average"/>
              <a:ea typeface="Average"/>
              <a:cs typeface="Average"/>
              <a:sym typeface="Average"/>
            </a:endParaRPr>
          </a:p>
        </p:txBody>
      </p:sp>
      <p:pic>
        <p:nvPicPr>
          <p:cNvPr id="79" name="Google Shape;79;p15"/>
          <p:cNvPicPr preferRelativeResize="0"/>
          <p:nvPr/>
        </p:nvPicPr>
        <p:blipFill>
          <a:blip r:embed="rId4">
            <a:alphaModFix/>
          </a:blip>
          <a:stretch>
            <a:fillRect/>
          </a:stretch>
        </p:blipFill>
        <p:spPr>
          <a:xfrm>
            <a:off x="7553575" y="3189600"/>
            <a:ext cx="1054725" cy="10175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Non-Profit Organizations Using WordPress</a:t>
            </a:r>
            <a:endParaRPr/>
          </a:p>
        </p:txBody>
      </p:sp>
      <p:sp>
        <p:nvSpPr>
          <p:cNvPr id="85" name="Google Shape;85;p16"/>
          <p:cNvSpPr txBox="1"/>
          <p:nvPr>
            <p:ph idx="1" type="body"/>
          </p:nvPr>
        </p:nvSpPr>
        <p:spPr>
          <a:xfrm>
            <a:off x="311700" y="1152475"/>
            <a:ext cx="4563000" cy="3793800"/>
          </a:xfrm>
          <a:prstGeom prst="rect">
            <a:avLst/>
          </a:prstGeom>
        </p:spPr>
        <p:txBody>
          <a:bodyPr anchorCtr="0" anchor="t" bIns="91425" lIns="91425" spcFirstLastPara="1" rIns="91425" wrap="square" tIns="91425">
            <a:normAutofit fontScale="77500" lnSpcReduction="20000"/>
          </a:bodyPr>
          <a:lstStyle/>
          <a:p>
            <a:pPr indent="-280273" lvl="0" marL="457200" rtl="0" algn="l">
              <a:spcBef>
                <a:spcPts val="900"/>
              </a:spcBef>
              <a:spcAft>
                <a:spcPts val="0"/>
              </a:spcAft>
              <a:buClr>
                <a:srgbClr val="D2D0CE"/>
              </a:buClr>
              <a:buSzPct val="58333"/>
              <a:buFont typeface="Roboto"/>
              <a:buChar char="●"/>
            </a:pPr>
            <a:r>
              <a:rPr b="1" lang="en">
                <a:solidFill>
                  <a:srgbClr val="D2D0CE"/>
                </a:solidFill>
              </a:rPr>
              <a:t>The Jane Goodall Institute</a:t>
            </a:r>
            <a:endParaRPr>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Works to protect chimpanzees and other animals.</a:t>
            </a:r>
            <a:endParaRPr>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Team Rubicon</a:t>
            </a:r>
            <a:endParaRPr>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Provides disaster relief services.</a:t>
            </a:r>
            <a:endParaRPr>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CURE International</a:t>
            </a:r>
            <a:endParaRPr>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Provides medical care for children with disabilities.</a:t>
            </a:r>
            <a:endParaRPr>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The Big Give</a:t>
            </a:r>
            <a:endParaRPr>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Helps donors find charities to support.</a:t>
            </a:r>
            <a:endParaRPr>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The Interfaith Housing Alliance</a:t>
            </a:r>
            <a:endParaRPr>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Provides affordable housing.</a:t>
            </a:r>
            <a:endParaRPr>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Peoples Under Threat</a:t>
            </a:r>
            <a:endParaRPr>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Works to protect people from genocide.L</a:t>
            </a:r>
            <a:endParaRPr>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Los Angeles LGBT Center</a:t>
            </a:r>
            <a:endParaRPr b="1">
              <a:solidFill>
                <a:srgbClr val="D2D0CE"/>
              </a:solidFill>
            </a:endParaRPr>
          </a:p>
          <a:p>
            <a:pPr indent="-282733" lvl="1" marL="914400" rtl="0" algn="l">
              <a:spcBef>
                <a:spcPts val="0"/>
              </a:spcBef>
              <a:spcAft>
                <a:spcPts val="0"/>
              </a:spcAft>
              <a:buClr>
                <a:srgbClr val="D2D0CE"/>
              </a:buClr>
              <a:buSzPct val="78571"/>
              <a:buFont typeface="Arial"/>
              <a:buChar char="○"/>
            </a:pPr>
            <a:r>
              <a:rPr b="1" lang="en">
                <a:solidFill>
                  <a:srgbClr val="D2D0CE"/>
                </a:solidFill>
              </a:rPr>
              <a:t>Works to build a world where LGBTQ+ people thrive as healthy, equal, and complete members of society.</a:t>
            </a:r>
            <a:endParaRPr b="1">
              <a:solidFill>
                <a:srgbClr val="D2D0CE"/>
              </a:solidFill>
            </a:endParaRPr>
          </a:p>
          <a:p>
            <a:pPr indent="-280273" lvl="0" marL="457200" rtl="0" algn="l">
              <a:spcBef>
                <a:spcPts val="0"/>
              </a:spcBef>
              <a:spcAft>
                <a:spcPts val="0"/>
              </a:spcAft>
              <a:buClr>
                <a:srgbClr val="D2D0CE"/>
              </a:buClr>
              <a:buSzPct val="58333"/>
              <a:buFont typeface="Roboto"/>
              <a:buChar char="●"/>
            </a:pPr>
            <a:r>
              <a:rPr b="1" lang="en">
                <a:solidFill>
                  <a:srgbClr val="D2D0CE"/>
                </a:solidFill>
              </a:rPr>
              <a:t>Nebraska Association for Translators and Interpreters (NATI)</a:t>
            </a:r>
            <a:endParaRPr b="1">
              <a:solidFill>
                <a:srgbClr val="D2D0CE"/>
              </a:solidFill>
            </a:endParaRPr>
          </a:p>
          <a:p>
            <a:pPr indent="-282733" lvl="1" marL="914400" rtl="0" algn="l">
              <a:spcBef>
                <a:spcPts val="0"/>
              </a:spcBef>
              <a:spcAft>
                <a:spcPts val="0"/>
              </a:spcAft>
              <a:buClr>
                <a:srgbClr val="D2D0CE"/>
              </a:buClr>
              <a:buSzPct val="78571"/>
              <a:buFont typeface="Arial"/>
              <a:buChar char="○"/>
            </a:pPr>
            <a:r>
              <a:rPr lang="en">
                <a:solidFill>
                  <a:srgbClr val="D2D0CE"/>
                </a:solidFill>
              </a:rPr>
              <a:t>NATI provides industry resources and training for hundreds of translation and interpretation professionals.</a:t>
            </a:r>
            <a:endParaRPr/>
          </a:p>
        </p:txBody>
      </p:sp>
      <p:pic>
        <p:nvPicPr>
          <p:cNvPr id="86" name="Google Shape;86;p16"/>
          <p:cNvPicPr preferRelativeResize="0"/>
          <p:nvPr/>
        </p:nvPicPr>
        <p:blipFill>
          <a:blip r:embed="rId3">
            <a:alphaModFix/>
          </a:blip>
          <a:stretch>
            <a:fillRect/>
          </a:stretch>
        </p:blipFill>
        <p:spPr>
          <a:xfrm>
            <a:off x="5938950" y="363050"/>
            <a:ext cx="3160776" cy="2341026"/>
          </a:xfrm>
          <a:prstGeom prst="rect">
            <a:avLst/>
          </a:prstGeom>
          <a:noFill/>
          <a:ln cap="flat" cmpd="sng" w="19050">
            <a:solidFill>
              <a:schemeClr val="dk2"/>
            </a:solidFill>
            <a:prstDash val="solid"/>
            <a:round/>
            <a:headEnd len="sm" w="sm" type="none"/>
            <a:tailEnd len="sm" w="sm" type="none"/>
          </a:ln>
        </p:spPr>
      </p:pic>
      <p:pic>
        <p:nvPicPr>
          <p:cNvPr id="87" name="Google Shape;87;p16"/>
          <p:cNvPicPr preferRelativeResize="0"/>
          <p:nvPr/>
        </p:nvPicPr>
        <p:blipFill>
          <a:blip r:embed="rId4">
            <a:alphaModFix/>
          </a:blip>
          <a:stretch>
            <a:fillRect/>
          </a:stretch>
        </p:blipFill>
        <p:spPr>
          <a:xfrm>
            <a:off x="4874725" y="1660425"/>
            <a:ext cx="3834799" cy="2038901"/>
          </a:xfrm>
          <a:prstGeom prst="rect">
            <a:avLst/>
          </a:prstGeom>
          <a:noFill/>
          <a:ln cap="flat" cmpd="sng" w="19050">
            <a:solidFill>
              <a:schemeClr val="dk2"/>
            </a:solidFill>
            <a:prstDash val="solid"/>
            <a:round/>
            <a:headEnd len="sm" w="sm" type="none"/>
            <a:tailEnd len="sm" w="sm" type="none"/>
          </a:ln>
        </p:spPr>
      </p:pic>
      <p:pic>
        <p:nvPicPr>
          <p:cNvPr id="88" name="Google Shape;88;p16"/>
          <p:cNvPicPr preferRelativeResize="0"/>
          <p:nvPr/>
        </p:nvPicPr>
        <p:blipFill>
          <a:blip r:embed="rId5">
            <a:alphaModFix/>
          </a:blip>
          <a:stretch>
            <a:fillRect/>
          </a:stretch>
        </p:blipFill>
        <p:spPr>
          <a:xfrm>
            <a:off x="5103050" y="3011981"/>
            <a:ext cx="3955999" cy="193432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Power of Open Source</a:t>
            </a:r>
            <a:endParaRPr/>
          </a:p>
        </p:txBody>
      </p:sp>
      <p:sp>
        <p:nvSpPr>
          <p:cNvPr id="94" name="Google Shape;94;p17"/>
          <p:cNvSpPr txBox="1"/>
          <p:nvPr>
            <p:ph idx="1" type="body"/>
          </p:nvPr>
        </p:nvSpPr>
        <p:spPr>
          <a:xfrm>
            <a:off x="311700" y="1152475"/>
            <a:ext cx="51639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Open source software is software with source code that anyone can </a:t>
            </a:r>
            <a:r>
              <a:rPr b="1" lang="en"/>
              <a:t>inspect, modify, and enhance</a:t>
            </a:r>
            <a:r>
              <a:rPr lang="en"/>
              <a:t>. </a:t>
            </a:r>
            <a:endParaRPr/>
          </a:p>
          <a:p>
            <a:pPr indent="0" lvl="0" marL="0" rtl="0" algn="l">
              <a:spcBef>
                <a:spcPts val="1200"/>
              </a:spcBef>
              <a:spcAft>
                <a:spcPts val="0"/>
              </a:spcAft>
              <a:buNone/>
            </a:pPr>
            <a:r>
              <a:rPr lang="en"/>
              <a:t>"Source code" is the part of software that most computer users don't ever see; it's the code computer programmers can </a:t>
            </a:r>
            <a:r>
              <a:rPr b="1" lang="en"/>
              <a:t>manipulate </a:t>
            </a:r>
            <a:r>
              <a:rPr lang="en"/>
              <a:t>to change how a piece of software—a "</a:t>
            </a:r>
            <a:r>
              <a:rPr b="1" lang="en"/>
              <a:t>program</a:t>
            </a:r>
            <a:r>
              <a:rPr lang="en"/>
              <a:t>" or "</a:t>
            </a:r>
            <a:r>
              <a:rPr b="1" lang="en"/>
              <a:t>application</a:t>
            </a:r>
            <a:r>
              <a:rPr lang="en"/>
              <a:t>"—works. </a:t>
            </a:r>
            <a:endParaRPr/>
          </a:p>
          <a:p>
            <a:pPr indent="0" lvl="0" marL="0" rtl="0" algn="l">
              <a:spcBef>
                <a:spcPts val="1200"/>
              </a:spcBef>
              <a:spcAft>
                <a:spcPts val="1200"/>
              </a:spcAft>
              <a:buNone/>
            </a:pPr>
            <a:r>
              <a:rPr lang="en"/>
              <a:t>Programmers who have access to a computer program's source code can </a:t>
            </a:r>
            <a:r>
              <a:rPr b="1" lang="en"/>
              <a:t>improve </a:t>
            </a:r>
            <a:r>
              <a:rPr lang="en"/>
              <a:t>that program by adding features to it or </a:t>
            </a:r>
            <a:r>
              <a:rPr b="1" lang="en"/>
              <a:t>fixing </a:t>
            </a:r>
            <a:r>
              <a:rPr lang="en"/>
              <a:t>parts that don't always work correctly.</a:t>
            </a:r>
            <a:endParaRPr/>
          </a:p>
        </p:txBody>
      </p:sp>
      <p:pic>
        <p:nvPicPr>
          <p:cNvPr id="95" name="Google Shape;95;p17"/>
          <p:cNvPicPr preferRelativeResize="0"/>
          <p:nvPr/>
        </p:nvPicPr>
        <p:blipFill>
          <a:blip r:embed="rId3">
            <a:alphaModFix/>
          </a:blip>
          <a:stretch>
            <a:fillRect/>
          </a:stretch>
        </p:blipFill>
        <p:spPr>
          <a:xfrm>
            <a:off x="5475600" y="1303475"/>
            <a:ext cx="3363601" cy="2242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Collaboration and Customization</a:t>
            </a:r>
            <a:endParaRPr/>
          </a:p>
        </p:txBody>
      </p:sp>
      <p:sp>
        <p:nvSpPr>
          <p:cNvPr id="101" name="Google Shape;101;p18"/>
          <p:cNvSpPr txBox="1"/>
          <p:nvPr>
            <p:ph idx="1" type="body"/>
          </p:nvPr>
        </p:nvSpPr>
        <p:spPr>
          <a:xfrm>
            <a:off x="311700" y="1152475"/>
            <a:ext cx="4939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Open Source allows for </a:t>
            </a:r>
            <a:r>
              <a:rPr lang="en" u="sng"/>
              <a:t>strong collaboration</a:t>
            </a:r>
            <a:endParaRPr u="sng"/>
          </a:p>
          <a:p>
            <a:pPr indent="-342900" lvl="0" marL="457200" rtl="0" algn="l">
              <a:spcBef>
                <a:spcPts val="1200"/>
              </a:spcBef>
              <a:spcAft>
                <a:spcPts val="0"/>
              </a:spcAft>
              <a:buSzPts val="1800"/>
              <a:buChar char="●"/>
            </a:pPr>
            <a:r>
              <a:rPr lang="en" u="sng"/>
              <a:t>Customization </a:t>
            </a:r>
            <a:r>
              <a:rPr lang="en"/>
              <a:t>through Themes and Plugins (highlighted later in the presentation)</a:t>
            </a:r>
            <a:endParaRPr/>
          </a:p>
          <a:p>
            <a:pPr indent="-342900" lvl="0" marL="457200" rtl="0" algn="l">
              <a:spcBef>
                <a:spcPts val="0"/>
              </a:spcBef>
              <a:spcAft>
                <a:spcPts val="0"/>
              </a:spcAft>
              <a:buSzPts val="1800"/>
              <a:buChar char="●"/>
            </a:pPr>
            <a:r>
              <a:rPr lang="en" u="sng"/>
              <a:t>Don’t </a:t>
            </a:r>
            <a:r>
              <a:rPr lang="en" u="sng"/>
              <a:t>reinvent</a:t>
            </a:r>
            <a:r>
              <a:rPr lang="en" u="sng"/>
              <a:t> the wheel</a:t>
            </a:r>
            <a:r>
              <a:rPr lang="en"/>
              <a:t>! Look for plugins</a:t>
            </a:r>
            <a:endParaRPr/>
          </a:p>
          <a:p>
            <a:pPr indent="-342900" lvl="0" marL="457200" rtl="0" algn="l">
              <a:spcBef>
                <a:spcPts val="0"/>
              </a:spcBef>
              <a:spcAft>
                <a:spcPts val="0"/>
              </a:spcAft>
              <a:buSzPts val="1800"/>
              <a:buChar char="●"/>
            </a:pPr>
            <a:r>
              <a:rPr lang="en"/>
              <a:t>Massive online community if you encounter any issues with most of your questions likely already answered by many others</a:t>
            </a:r>
            <a:endParaRPr/>
          </a:p>
        </p:txBody>
      </p:sp>
      <p:pic>
        <p:nvPicPr>
          <p:cNvPr id="102" name="Google Shape;102;p18"/>
          <p:cNvPicPr preferRelativeResize="0"/>
          <p:nvPr/>
        </p:nvPicPr>
        <p:blipFill>
          <a:blip r:embed="rId3">
            <a:alphaModFix/>
          </a:blip>
          <a:stretch>
            <a:fillRect/>
          </a:stretch>
        </p:blipFill>
        <p:spPr>
          <a:xfrm>
            <a:off x="5628100" y="379425"/>
            <a:ext cx="2928950" cy="4384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Themes Selection</a:t>
            </a:r>
            <a:endParaRPr/>
          </a:p>
        </p:txBody>
      </p:sp>
      <p:sp>
        <p:nvSpPr>
          <p:cNvPr id="108" name="Google Shape;108;p19"/>
          <p:cNvSpPr txBox="1"/>
          <p:nvPr>
            <p:ph idx="1" type="body"/>
          </p:nvPr>
        </p:nvSpPr>
        <p:spPr>
          <a:xfrm>
            <a:off x="311700" y="1152475"/>
            <a:ext cx="4044000" cy="3805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Making a website representative of your brand, company, or non-profit relies heavily on the look and feel of that website. </a:t>
            </a:r>
            <a:endParaRPr/>
          </a:p>
          <a:p>
            <a:pPr indent="-342900" lvl="0" marL="457200" rtl="0" algn="l">
              <a:spcBef>
                <a:spcPts val="1200"/>
              </a:spcBef>
              <a:spcAft>
                <a:spcPts val="0"/>
              </a:spcAft>
              <a:buSzPts val="1800"/>
              <a:buAutoNum type="arabicPeriod"/>
            </a:pPr>
            <a:r>
              <a:rPr lang="en"/>
              <a:t>Most Themes available for </a:t>
            </a:r>
            <a:r>
              <a:rPr lang="en" u="sng"/>
              <a:t>F</a:t>
            </a:r>
            <a:r>
              <a:rPr lang="en" u="sng"/>
              <a:t>ree</a:t>
            </a:r>
            <a:r>
              <a:rPr lang="en"/>
              <a:t> or priced between $10 - $150 depending on complexity </a:t>
            </a:r>
            <a:endParaRPr/>
          </a:p>
          <a:p>
            <a:pPr indent="-342900" lvl="0" marL="457200" rtl="0" algn="l">
              <a:spcBef>
                <a:spcPts val="0"/>
              </a:spcBef>
              <a:spcAft>
                <a:spcPts val="0"/>
              </a:spcAft>
              <a:buSzPts val="1800"/>
              <a:buAutoNum type="arabicPeriod"/>
            </a:pPr>
            <a:r>
              <a:rPr lang="en"/>
              <a:t>Bulk of the work comes from making the website your own and plugin integration</a:t>
            </a:r>
            <a:endParaRPr/>
          </a:p>
          <a:p>
            <a:pPr indent="-342900" lvl="0" marL="457200" rtl="0" algn="l">
              <a:spcBef>
                <a:spcPts val="0"/>
              </a:spcBef>
              <a:spcAft>
                <a:spcPts val="0"/>
              </a:spcAft>
              <a:buSzPts val="1800"/>
              <a:buAutoNum type="arabicPeriod"/>
            </a:pPr>
            <a:r>
              <a:rPr lang="en"/>
              <a:t>Some themes include their own forms and design style</a:t>
            </a:r>
            <a:endParaRPr/>
          </a:p>
        </p:txBody>
      </p:sp>
      <p:pic>
        <p:nvPicPr>
          <p:cNvPr id="109" name="Google Shape;109;p19"/>
          <p:cNvPicPr preferRelativeResize="0"/>
          <p:nvPr/>
        </p:nvPicPr>
        <p:blipFill>
          <a:blip r:embed="rId3">
            <a:alphaModFix/>
          </a:blip>
          <a:stretch>
            <a:fillRect/>
          </a:stretch>
        </p:blipFill>
        <p:spPr>
          <a:xfrm>
            <a:off x="5491325" y="301227"/>
            <a:ext cx="3407599" cy="2174475"/>
          </a:xfrm>
          <a:prstGeom prst="rect">
            <a:avLst/>
          </a:prstGeom>
          <a:noFill/>
          <a:ln>
            <a:noFill/>
          </a:ln>
        </p:spPr>
      </p:pic>
      <p:pic>
        <p:nvPicPr>
          <p:cNvPr id="110" name="Google Shape;110;p19"/>
          <p:cNvPicPr preferRelativeResize="0"/>
          <p:nvPr/>
        </p:nvPicPr>
        <p:blipFill>
          <a:blip r:embed="rId4">
            <a:alphaModFix/>
          </a:blip>
          <a:stretch>
            <a:fillRect/>
          </a:stretch>
        </p:blipFill>
        <p:spPr>
          <a:xfrm>
            <a:off x="4430975" y="1508223"/>
            <a:ext cx="3532077" cy="2229675"/>
          </a:xfrm>
          <a:prstGeom prst="rect">
            <a:avLst/>
          </a:prstGeom>
          <a:noFill/>
          <a:ln>
            <a:noFill/>
          </a:ln>
        </p:spPr>
      </p:pic>
      <p:pic>
        <p:nvPicPr>
          <p:cNvPr id="111" name="Google Shape;111;p19"/>
          <p:cNvPicPr preferRelativeResize="0"/>
          <p:nvPr/>
        </p:nvPicPr>
        <p:blipFill>
          <a:blip r:embed="rId5">
            <a:alphaModFix/>
          </a:blip>
          <a:stretch>
            <a:fillRect/>
          </a:stretch>
        </p:blipFill>
        <p:spPr>
          <a:xfrm>
            <a:off x="5491325" y="2973350"/>
            <a:ext cx="3407600" cy="18633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Plugins and Functionality</a:t>
            </a:r>
            <a:endParaRPr/>
          </a:p>
        </p:txBody>
      </p:sp>
      <p:sp>
        <p:nvSpPr>
          <p:cNvPr id="117" name="Google Shape;117;p20"/>
          <p:cNvSpPr txBox="1"/>
          <p:nvPr>
            <p:ph idx="1" type="body"/>
          </p:nvPr>
        </p:nvSpPr>
        <p:spPr>
          <a:xfrm>
            <a:off x="311700" y="1152475"/>
            <a:ext cx="4646400" cy="38058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a:t>A WordPress plugin is a piece of software that can be added to your WordPress website to extend its functionality and add new features.</a:t>
            </a:r>
            <a:endParaRPr/>
          </a:p>
          <a:p>
            <a:pPr indent="-317182" lvl="0" marL="457200" rtl="0" algn="l">
              <a:spcBef>
                <a:spcPts val="1200"/>
              </a:spcBef>
              <a:spcAft>
                <a:spcPts val="0"/>
              </a:spcAft>
              <a:buSzPct val="100000"/>
              <a:buChar char="●"/>
            </a:pPr>
            <a:r>
              <a:rPr lang="en"/>
              <a:t>Designed to </a:t>
            </a:r>
            <a:r>
              <a:rPr lang="en" u="sng"/>
              <a:t>Integrate seamlessly </a:t>
            </a:r>
            <a:r>
              <a:rPr lang="en"/>
              <a:t>with WordPress</a:t>
            </a:r>
            <a:endParaRPr/>
          </a:p>
          <a:p>
            <a:pPr indent="-317182" lvl="0" marL="457200" rtl="0" algn="l">
              <a:spcBef>
                <a:spcPts val="0"/>
              </a:spcBef>
              <a:spcAft>
                <a:spcPts val="0"/>
              </a:spcAft>
              <a:buSzPct val="100000"/>
              <a:buChar char="●"/>
            </a:pPr>
            <a:r>
              <a:rPr lang="en"/>
              <a:t>Used to customize and enhance the capabilities of your website without requiring </a:t>
            </a:r>
            <a:r>
              <a:rPr lang="en" u="sng"/>
              <a:t>extensive </a:t>
            </a:r>
            <a:r>
              <a:rPr lang="en"/>
              <a:t>coding knowledge. </a:t>
            </a:r>
            <a:endParaRPr/>
          </a:p>
          <a:p>
            <a:pPr indent="-317182" lvl="0" marL="457200" rtl="0" algn="l">
              <a:spcBef>
                <a:spcPts val="0"/>
              </a:spcBef>
              <a:spcAft>
                <a:spcPts val="0"/>
              </a:spcAft>
              <a:buSzPct val="100000"/>
              <a:buChar char="●"/>
            </a:pPr>
            <a:r>
              <a:rPr lang="en"/>
              <a:t>Offer a </a:t>
            </a:r>
            <a:r>
              <a:rPr lang="en" u="sng"/>
              <a:t>wide range of functionalities</a:t>
            </a:r>
            <a:r>
              <a:rPr lang="en"/>
              <a:t>, such as</a:t>
            </a:r>
            <a:endParaRPr/>
          </a:p>
          <a:p>
            <a:pPr indent="-297497" lvl="1" marL="914400" rtl="0" algn="l">
              <a:spcBef>
                <a:spcPts val="0"/>
              </a:spcBef>
              <a:spcAft>
                <a:spcPts val="0"/>
              </a:spcAft>
              <a:buSzPct val="100000"/>
              <a:buChar char="○"/>
            </a:pPr>
            <a:r>
              <a:rPr lang="en"/>
              <a:t>adding contact forms</a:t>
            </a:r>
            <a:endParaRPr/>
          </a:p>
          <a:p>
            <a:pPr indent="-297497" lvl="1" marL="914400" rtl="0" algn="l">
              <a:spcBef>
                <a:spcPts val="0"/>
              </a:spcBef>
              <a:spcAft>
                <a:spcPts val="0"/>
              </a:spcAft>
              <a:buSzPct val="100000"/>
              <a:buChar char="○"/>
            </a:pPr>
            <a:r>
              <a:rPr lang="en"/>
              <a:t>social media sharing buttons</a:t>
            </a:r>
            <a:endParaRPr/>
          </a:p>
          <a:p>
            <a:pPr indent="-297497" lvl="1" marL="914400" rtl="0" algn="l">
              <a:spcBef>
                <a:spcPts val="0"/>
              </a:spcBef>
              <a:spcAft>
                <a:spcPts val="0"/>
              </a:spcAft>
              <a:buSzPct val="100000"/>
              <a:buChar char="○"/>
            </a:pPr>
            <a:r>
              <a:rPr lang="en"/>
              <a:t>e-commerce features</a:t>
            </a:r>
            <a:endParaRPr/>
          </a:p>
          <a:p>
            <a:pPr indent="-297497" lvl="1" marL="914400" rtl="0" algn="l">
              <a:spcBef>
                <a:spcPts val="0"/>
              </a:spcBef>
              <a:spcAft>
                <a:spcPts val="0"/>
              </a:spcAft>
              <a:buSzPct val="100000"/>
              <a:buChar char="○"/>
            </a:pPr>
            <a:r>
              <a:rPr lang="en"/>
              <a:t>search engine optimization tools</a:t>
            </a:r>
            <a:endParaRPr/>
          </a:p>
          <a:p>
            <a:pPr indent="-297497" lvl="1" marL="914400" rtl="0" algn="l">
              <a:spcBef>
                <a:spcPts val="0"/>
              </a:spcBef>
              <a:spcAft>
                <a:spcPts val="0"/>
              </a:spcAft>
              <a:buSzPct val="100000"/>
              <a:buChar char="○"/>
            </a:pPr>
            <a:r>
              <a:rPr lang="en"/>
              <a:t>security enhancements</a:t>
            </a:r>
            <a:endParaRPr/>
          </a:p>
          <a:p>
            <a:pPr indent="-297497" lvl="1" marL="914400" rtl="0" algn="l">
              <a:spcBef>
                <a:spcPts val="0"/>
              </a:spcBef>
              <a:spcAft>
                <a:spcPts val="0"/>
              </a:spcAft>
              <a:buSzPct val="100000"/>
              <a:buChar char="○"/>
            </a:pPr>
            <a:r>
              <a:rPr lang="en"/>
              <a:t>performance optimization</a:t>
            </a:r>
            <a:endParaRPr/>
          </a:p>
          <a:p>
            <a:pPr indent="-297497" lvl="1" marL="914400" rtl="0" algn="l">
              <a:spcBef>
                <a:spcPts val="0"/>
              </a:spcBef>
              <a:spcAft>
                <a:spcPts val="0"/>
              </a:spcAft>
              <a:buSzPct val="100000"/>
              <a:buChar char="○"/>
            </a:pPr>
            <a:r>
              <a:rPr lang="en"/>
              <a:t>analytics integration, and much more. </a:t>
            </a:r>
            <a:endParaRPr/>
          </a:p>
          <a:p>
            <a:pPr indent="-317182" lvl="0" marL="457200" rtl="0" algn="l">
              <a:spcBef>
                <a:spcPts val="0"/>
              </a:spcBef>
              <a:spcAft>
                <a:spcPts val="0"/>
              </a:spcAft>
              <a:buSzPct val="100000"/>
              <a:buChar char="●"/>
            </a:pPr>
            <a:r>
              <a:rPr lang="en"/>
              <a:t>Allow you to add </a:t>
            </a:r>
            <a:r>
              <a:rPr lang="en" u="sng"/>
              <a:t>specific features</a:t>
            </a:r>
            <a:r>
              <a:rPr lang="en"/>
              <a:t> or </a:t>
            </a:r>
            <a:r>
              <a:rPr lang="en" u="sng"/>
              <a:t>functionalities </a:t>
            </a:r>
            <a:r>
              <a:rPr lang="en"/>
              <a:t>to your website </a:t>
            </a:r>
            <a:r>
              <a:rPr b="1" lang="en"/>
              <a:t>without </a:t>
            </a:r>
            <a:r>
              <a:rPr lang="en"/>
              <a:t>having to build them from scratch.</a:t>
            </a:r>
            <a:endParaRPr/>
          </a:p>
        </p:txBody>
      </p:sp>
      <p:pic>
        <p:nvPicPr>
          <p:cNvPr id="118" name="Google Shape;118;p20"/>
          <p:cNvPicPr preferRelativeResize="0"/>
          <p:nvPr/>
        </p:nvPicPr>
        <p:blipFill>
          <a:blip r:embed="rId3">
            <a:alphaModFix/>
          </a:blip>
          <a:stretch>
            <a:fillRect/>
          </a:stretch>
        </p:blipFill>
        <p:spPr>
          <a:xfrm>
            <a:off x="5182125" y="439300"/>
            <a:ext cx="3398125" cy="4264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Content Management, Blogging, and SEO</a:t>
            </a:r>
            <a:endParaRPr/>
          </a:p>
        </p:txBody>
      </p:sp>
      <p:sp>
        <p:nvSpPr>
          <p:cNvPr id="124" name="Google Shape;124;p21"/>
          <p:cNvSpPr txBox="1"/>
          <p:nvPr>
            <p:ph idx="1" type="body"/>
          </p:nvPr>
        </p:nvSpPr>
        <p:spPr>
          <a:xfrm>
            <a:off x="311700" y="1152475"/>
            <a:ext cx="73110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Wordpress was created when the internet was mainly used for </a:t>
            </a:r>
            <a:r>
              <a:rPr b="1" lang="en"/>
              <a:t>blogging</a:t>
            </a:r>
            <a:r>
              <a:rPr lang="en"/>
              <a:t>. Since then, the internet has grown and evolved into what it is today and Wordpress evolved with it and today is used by eCommerce companies, non-profits, businesses, and everything in between.</a:t>
            </a:r>
            <a:endParaRPr/>
          </a:p>
          <a:p>
            <a:pPr indent="0" lvl="0" marL="0" rtl="0" algn="l">
              <a:spcBef>
                <a:spcPts val="1200"/>
              </a:spcBef>
              <a:spcAft>
                <a:spcPts val="0"/>
              </a:spcAft>
              <a:buNone/>
            </a:pPr>
            <a:r>
              <a:rPr lang="en"/>
              <a:t>Content management systems work to help you do just that. Manage your content. </a:t>
            </a:r>
            <a:r>
              <a:rPr lang="en" u="sng"/>
              <a:t>Without needing to know how to code</a:t>
            </a:r>
            <a:r>
              <a:rPr lang="en"/>
              <a:t>, you can easily add pages, blog pages / posts, upload images, and change text on your website.</a:t>
            </a:r>
            <a:endParaRPr/>
          </a:p>
          <a:p>
            <a:pPr indent="0" lvl="0" marL="0" rtl="0" algn="l">
              <a:spcBef>
                <a:spcPts val="1200"/>
              </a:spcBef>
              <a:spcAft>
                <a:spcPts val="1200"/>
              </a:spcAft>
              <a:buNone/>
            </a:pPr>
            <a:r>
              <a:rPr lang="en"/>
              <a:t>This is where SEO comes in. SEO, or Search Engine Optimization, is like giving your blog a special map that helps search engines understand what your blog is about. With the help of plugins, which are like little helpers for your blog, you can add information to your blog posts that tells search engines, "Hey, this blog post is really useful and relevant to what people are looking for!"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